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</p:sldIdLst>
  <p:sldSz cy="5143500" cx="9144000"/>
  <p:notesSz cx="6858000" cy="9144000"/>
  <p:embeddedFontLst>
    <p:embeddedFont>
      <p:font typeface="Helvetica Neue Light"/>
      <p:regular r:id="rId136"/>
      <p:bold r:id="rId137"/>
      <p:italic r:id="rId138"/>
      <p:boldItalic r:id="rId139"/>
    </p:embeddedFont>
    <p:embeddedFont>
      <p:font typeface="Roboto Mono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57BD1A-2755-4B42-BF1A-9C0C77C47C02}">
  <a:tblStyle styleId="{7257BD1A-2755-4B42-BF1A-9C0C77C47C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3" Type="http://schemas.openxmlformats.org/officeDocument/2006/relationships/font" Target="fonts/RobotoMono-boldItalic.fntdata"/><Relationship Id="rId142" Type="http://schemas.openxmlformats.org/officeDocument/2006/relationships/font" Target="fonts/RobotoMono-italic.fntdata"/><Relationship Id="rId141" Type="http://schemas.openxmlformats.org/officeDocument/2006/relationships/font" Target="fonts/RobotoMono-bold.fntdata"/><Relationship Id="rId140" Type="http://schemas.openxmlformats.org/officeDocument/2006/relationships/font" Target="fonts/RobotoMon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font" Target="fonts/HelveticaNeueLight-boldItalic.fntdata"/><Relationship Id="rId138" Type="http://schemas.openxmlformats.org/officeDocument/2006/relationships/font" Target="fonts/HelveticaNeueLight-italic.fntdata"/><Relationship Id="rId137" Type="http://schemas.openxmlformats.org/officeDocument/2006/relationships/font" Target="fonts/HelveticaNeueLight-bold.fntdata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font" Target="fonts/HelveticaNeueLight-regular.fntdata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11e87ff24_2_10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11e87ff24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2c4766ce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2c4766ce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f2c4766cee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f2c4766cee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f2c4766cee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f2c4766cee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f2c4766cee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f2c4766cee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f2c4766cee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f2c4766cee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f2c4766cee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f2c4766cee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2c4766cee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2c4766cee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f2c4766cee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f2c4766cee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f11e87ff2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f11e87ff2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f2dea7f1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f2dea7f1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f11e87ff2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f11e87ff2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2c4766ce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2c4766c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f4b3eb5f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f4b3eb5f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f4b3eb5f5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f4b3eb5f5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f4b3eb5f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f4b3eb5f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f4b3eb5f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f4b3eb5f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f2dea7f12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f2dea7f12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f11e87ff2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f11e87ff2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(содержится ли в наших данных чувствительная информация???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f4b3eb5f5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f4b3eb5f5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(содержится ли в наших данных чувствительная информация???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f4b3eb5f5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f4b3eb5f5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(содержится ли в наших данных чувствительная информация???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f4b3eb5f5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f4b3eb5f5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(содержится ли в наших данных чувствительная информация???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f4b3eb5f5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f4b3eb5f5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(содержится ли в наших данных чувствительная информация???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2c4766ce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2c4766ce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f4b3eb5f5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f4b3eb5f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(содержится ли в наших данных чувствительная информация???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f4b3eb5f5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f4b3eb5f5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(содержится ли в наших данных чувствительная информация???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f2dea7f1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f2dea7f1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f11e87ff2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f11e87ff2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f2dea7f12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f2dea7f12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f11e87ff2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f11e87ff2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f4b3eb5f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f4b3eb5f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f4b3eb5f5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f4b3eb5f5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f11e87ff2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f11e87ff2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2c4766ce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2c4766ce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2c4766ce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2c4766ce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c4766ce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c4766ce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2c4766ce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2c4766ce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c4766ce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2c4766ce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11e87ff2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11e87ff2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c4766ce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c4766ce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11e87ff24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11e87ff24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2c4766ce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2c4766ce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2c4766ce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2c4766ce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2c4766ce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2c4766ce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2c4766ce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2c4766ce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c4766ce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c4766ce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2c4766ce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2c4766ce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2fb24f7b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2fb24f7b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2c4766ce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2c4766ce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2c4766cee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2c4766ce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c4766cee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2c4766cee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2c4766ce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2c4766ce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2c4766ce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2c4766ce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2fb24f7b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2fb24f7b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2c4766ce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2c4766ce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2c4766ce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2c4766ce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c4766ce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c4766ce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c4766ce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c4766ce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2c4766cee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2c4766ce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2c4766ce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2c4766ce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2c4766ce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2c4766ce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11e87ff2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11e87ff2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2c4766ce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2c4766ce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2c4766ce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2c4766ce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2c4766cee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2c4766cee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11e87ff2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f11e87ff2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2c4766cee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f2c4766cee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2c4766cee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2c4766ce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2c4766cee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f2c4766cee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11e87ff2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11e87ff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2fb24f7b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f2fb24f7b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2dea7f12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2dea7f12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11e87ff2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11e87ff2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c4766ce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c4766ce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2c4766cee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2c4766cee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2c4766cee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2c4766cee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2c4766cee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f2c4766cee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2c4766cee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2c4766cee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2c4766cee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f2c4766cee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2c4766ce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f2c4766ce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f2c4766ce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f2c4766ce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2c4766cee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2c4766ce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2c4766ce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2c4766ce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f2fb24f7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f2fb24f7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2c4766ce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2c4766ce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11e87ff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f11e87ff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f2fb24f7b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f2fb24f7b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11e87ff2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11e87ff2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11e87ff2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11e87ff2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2fb24f7b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f2fb24f7b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 sz="1365">
                <a:solidFill>
                  <a:schemeClr val="dk1"/>
                </a:solidFill>
              </a:rPr>
              <a:t>Больная эта тема потому, что очень зависит от предметной области где будет использоваться. И то, что собирать такие данные часто оказывается долго и дорого. Ну, к примеру, надо разобрать миллионы слов морфологически. Или подобрать фразы на одну тему. Соли на рану добавляет ещё то, что мелкие ошибки могут привести к большим фейлам (можно здесь добавить пример про лучший-наихороший). (гарбаж-ин гарбаж-аут)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2c4766ce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2c4766ce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2c4766ce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2c4766ce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f2c4766ce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f2c4766ce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2c4766ce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2c4766ce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2c4766ce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2c4766ce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2fb24f7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2fb24f7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2c4766ce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f2c4766ce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f2c4766ce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f2c4766ce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f2c4766ce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f2c4766ce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f2c4766c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f2c4766c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2c4766ce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f2c4766ce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2c4766ce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2c4766ce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2c4766ce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f2c4766ce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f2c4766ce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f2c4766ce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f2c4766cee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f2c4766ce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2c4766ce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2c4766ce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2dea7f1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2dea7f1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c4766ce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c4766ce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2c4766ce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2c4766ce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f2c4766cee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f2c4766cee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f2c4766ce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f2c4766ce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f11e87ff2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f11e87ff2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</a:rPr>
              <a:t>можно ли считать нлу вопросно-ответные системы типа суфлера?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</a:rPr>
              <a:t>хммм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2c4766cee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f2c4766cee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</a:rPr>
              <a:t>можно ли считать нлу вопросно-ответные системы типа суфлера?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</a:rPr>
              <a:t>хммм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f2c4766cee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f2c4766cee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</a:rPr>
              <a:t>можно ли считать нлу вопросно-ответные системы типа суфлера?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</a:rPr>
              <a:t>хммм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f2c4766ce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f2c4766ce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</a:rPr>
              <a:t>можно ли считать нлу вопросно-ответные системы типа суфлера?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</a:rPr>
              <a:t>хммм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f2dea7f12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f2dea7f1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highlight>
                  <a:schemeClr val="dk1"/>
                </a:highlight>
              </a:rPr>
              <a:t>также (на примере Алисы) - может вообще быть n-ступенчатый модуль, делающий классификации на разные аспекты диалога, потенциально сокращающий поле тематик для последующего классификатора</a:t>
            </a: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f2c4766cee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f2c4766cee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highlight>
                  <a:schemeClr val="dk1"/>
                </a:highlight>
              </a:rPr>
              <a:t>также (на примере Алисы) - может вообще быть n-ступенчатый модуль, делающий классификации на разные аспекты диалога, потенциально сокращающий поле тематик для последующего классификатора</a:t>
            </a: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2fb24f7b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2fb24f7b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f2c4766c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f2c4766c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f11e87ff2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f11e87ff2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f2dea7f12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f2dea7f12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f2c4766cee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f2c4766cee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f2c4766cee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f2c4766cee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f2dea7f12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f2dea7f12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f2c4766cee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f2c4766cee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f2c4766cee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f2c4766cee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f2c4766cee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f2c4766cee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f2c4766cee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f2c4766cee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just-ai.com/" TargetMode="External"/><Relationship Id="rId4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just-ai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just-ai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just-ai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just-ai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just-ai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just-ai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just-ai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ложка: заголовок + подзаголовок по центру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png" id="57" name="Google Shape;57;p14"/>
          <p:cNvPicPr preferRelativeResize="0"/>
          <p:nvPr/>
        </p:nvPicPr>
        <p:blipFill rotWithShape="1">
          <a:blip r:embed="rId2">
            <a:alphaModFix/>
          </a:blip>
          <a:srcRect b="208" l="0" r="0" t="208"/>
          <a:stretch/>
        </p:blipFill>
        <p:spPr>
          <a:xfrm>
            <a:off x="6679998" y="685800"/>
            <a:ext cx="2464003" cy="3937398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00" kx="0" rotWithShape="0" algn="bl" stA="45000" stPos="0" sy="-100000" ky="0"/>
          </a:effectLst>
        </p:spPr>
      </p:pic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255327" y="2395181"/>
            <a:ext cx="66333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1255327" y="1531995"/>
            <a:ext cx="6633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контакты/спасибо">
  <p:cSld name="Страница: контакты/спасибо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521494" y="357188"/>
            <a:ext cx="5043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21494" y="1367782"/>
            <a:ext cx="5043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529909" y="1901345"/>
            <a:ext cx="50352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4419600" y="4629150"/>
            <a:ext cx="2133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пустая">
  <p:cSld name="Страница: пустая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ложка: изображение + заголовок" showMasterSp="0">
  <p:cSld name="Обложка: изображение + заголовок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st AI_logo 4 2.png" id="69" name="Google Shape;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4888" y="316617"/>
            <a:ext cx="733167" cy="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/>
        </p:nvSpPr>
        <p:spPr>
          <a:xfrm>
            <a:off x="8053750" y="333971"/>
            <a:ext cx="66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Arial"/>
              <a:buNone/>
            </a:pPr>
            <a:r>
              <a:rPr b="0" i="0" lang="ru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just-ai.com</a:t>
            </a:r>
            <a:endParaRPr sz="1100"/>
          </a:p>
        </p:txBody>
      </p:sp>
      <p:pic>
        <p:nvPicPr>
          <p:cNvPr descr="Picture 10" id="71" name="Google Shape;7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25" y="244078"/>
            <a:ext cx="3810000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229100" y="2020491"/>
            <a:ext cx="43935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4229100" y="1119526"/>
            <a:ext cx="4393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4419600" y="4629150"/>
            <a:ext cx="2133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текст и фото">
  <p:cSld name="Страница: текст и фото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521494" y="357188"/>
            <a:ext cx="6207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4791449" y="1345947"/>
            <a:ext cx="3831000" cy="28362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521494" y="1345947"/>
            <a:ext cx="3831000" cy="2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фото и текст">
  <p:cSld name="Страница: фото и текст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521494" y="357188"/>
            <a:ext cx="6207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/>
          <p:nvPr>
            <p:ph idx="2" type="pic"/>
          </p:nvPr>
        </p:nvSpPr>
        <p:spPr>
          <a:xfrm>
            <a:off x="521494" y="1345947"/>
            <a:ext cx="3831000" cy="28362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4791447" y="1345947"/>
            <a:ext cx="3831000" cy="2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2 изображения + текст" showMasterSp="0">
  <p:cSld name="Страница: 2 изображения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st AI_logo 4 2.png"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4888" y="316617"/>
            <a:ext cx="733167" cy="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 txBox="1"/>
          <p:nvPr/>
        </p:nvSpPr>
        <p:spPr>
          <a:xfrm>
            <a:off x="8053750" y="333971"/>
            <a:ext cx="66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Arial"/>
              <a:buNone/>
            </a:pPr>
            <a:r>
              <a:rPr b="0" i="0" lang="ru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just-ai.com</a:t>
            </a:r>
            <a:endParaRPr sz="1100"/>
          </a:p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521494" y="357188"/>
            <a:ext cx="6207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>
            <p:ph idx="2" type="pic"/>
          </p:nvPr>
        </p:nvSpPr>
        <p:spPr>
          <a:xfrm>
            <a:off x="521494" y="1345947"/>
            <a:ext cx="3831000" cy="13497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521494" y="2983394"/>
            <a:ext cx="38310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0"/>
          <p:cNvSpPr/>
          <p:nvPr>
            <p:ph idx="3" type="pic"/>
          </p:nvPr>
        </p:nvSpPr>
        <p:spPr>
          <a:xfrm>
            <a:off x="4779169" y="1345947"/>
            <a:ext cx="3831000" cy="13497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0"/>
          <p:cNvSpPr txBox="1"/>
          <p:nvPr>
            <p:ph idx="4" type="body"/>
          </p:nvPr>
        </p:nvSpPr>
        <p:spPr>
          <a:xfrm>
            <a:off x="4779169" y="2983394"/>
            <a:ext cx="38310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3 изображения + тексты" showMasterSp="0">
  <p:cSld name="Страница: 3 изображения + тексты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st AI_logo 4 2.png" id="95" name="Google Shape;9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4888" y="316617"/>
            <a:ext cx="733167" cy="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/>
        </p:nvSpPr>
        <p:spPr>
          <a:xfrm>
            <a:off x="8053750" y="333971"/>
            <a:ext cx="66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Arial"/>
              <a:buNone/>
            </a:pPr>
            <a:r>
              <a:rPr b="0" i="0" lang="ru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just-ai.com</a:t>
            </a:r>
            <a:endParaRPr sz="1100"/>
          </a:p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>
            <a:off x="521494" y="357188"/>
            <a:ext cx="6207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/>
          <p:nvPr>
            <p:ph idx="2" type="pic"/>
          </p:nvPr>
        </p:nvSpPr>
        <p:spPr>
          <a:xfrm>
            <a:off x="521494" y="1296252"/>
            <a:ext cx="2459700" cy="139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521494" y="2933700"/>
            <a:ext cx="24597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1"/>
          <p:cNvSpPr/>
          <p:nvPr>
            <p:ph idx="3" type="pic"/>
          </p:nvPr>
        </p:nvSpPr>
        <p:spPr>
          <a:xfrm>
            <a:off x="3342084" y="1296252"/>
            <a:ext cx="2459700" cy="139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1"/>
          <p:cNvSpPr txBox="1"/>
          <p:nvPr>
            <p:ph idx="4" type="body"/>
          </p:nvPr>
        </p:nvSpPr>
        <p:spPr>
          <a:xfrm>
            <a:off x="3342084" y="2933700"/>
            <a:ext cx="24597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1"/>
          <p:cNvSpPr/>
          <p:nvPr>
            <p:ph idx="5" type="pic"/>
          </p:nvPr>
        </p:nvSpPr>
        <p:spPr>
          <a:xfrm>
            <a:off x="6169819" y="1296252"/>
            <a:ext cx="2459700" cy="139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1"/>
          <p:cNvSpPr txBox="1"/>
          <p:nvPr>
            <p:ph idx="6" type="body"/>
          </p:nvPr>
        </p:nvSpPr>
        <p:spPr>
          <a:xfrm>
            <a:off x="6169819" y="2933700"/>
            <a:ext cx="24597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4 изображения + тексты" showMasterSp="0">
  <p:cSld name="Страница: 4 изображения + тексты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st AI_logo 4 2.png"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4888" y="316617"/>
            <a:ext cx="733167" cy="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/>
        </p:nvSpPr>
        <p:spPr>
          <a:xfrm>
            <a:off x="8053750" y="333971"/>
            <a:ext cx="66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Arial"/>
              <a:buNone/>
            </a:pPr>
            <a:r>
              <a:rPr b="0" i="0" lang="ru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just-ai.com</a:t>
            </a:r>
            <a:endParaRPr sz="1100"/>
          </a:p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/>
          <p:nvPr>
            <p:ph idx="2" type="pic"/>
          </p:nvPr>
        </p:nvSpPr>
        <p:spPr>
          <a:xfrm>
            <a:off x="521494" y="1296252"/>
            <a:ext cx="1745400" cy="139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521494" y="2933700"/>
            <a:ext cx="17454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2"/>
          <p:cNvSpPr/>
          <p:nvPr>
            <p:ph idx="3" type="pic"/>
          </p:nvPr>
        </p:nvSpPr>
        <p:spPr>
          <a:xfrm>
            <a:off x="2636452" y="1296252"/>
            <a:ext cx="1745400" cy="139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2"/>
          <p:cNvSpPr txBox="1"/>
          <p:nvPr>
            <p:ph idx="4" type="body"/>
          </p:nvPr>
        </p:nvSpPr>
        <p:spPr>
          <a:xfrm>
            <a:off x="2636452" y="2933700"/>
            <a:ext cx="17454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2"/>
          <p:cNvSpPr/>
          <p:nvPr>
            <p:ph idx="5" type="pic"/>
          </p:nvPr>
        </p:nvSpPr>
        <p:spPr>
          <a:xfrm>
            <a:off x="4751411" y="1296252"/>
            <a:ext cx="1745400" cy="139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2"/>
          <p:cNvSpPr txBox="1"/>
          <p:nvPr>
            <p:ph idx="6" type="body"/>
          </p:nvPr>
        </p:nvSpPr>
        <p:spPr>
          <a:xfrm>
            <a:off x="4751411" y="2933700"/>
            <a:ext cx="17454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2"/>
          <p:cNvSpPr/>
          <p:nvPr>
            <p:ph idx="7" type="pic"/>
          </p:nvPr>
        </p:nvSpPr>
        <p:spPr>
          <a:xfrm>
            <a:off x="6866370" y="1296252"/>
            <a:ext cx="1745400" cy="139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2"/>
          <p:cNvSpPr txBox="1"/>
          <p:nvPr>
            <p:ph idx="8" type="body"/>
          </p:nvPr>
        </p:nvSpPr>
        <p:spPr>
          <a:xfrm>
            <a:off x="6866370" y="2933700"/>
            <a:ext cx="17454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2 блока текст на подложке" showMasterSp="0">
  <p:cSld name="Страница: 2 блока текст на подложке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st AI_logo 4 2.png" id="119" name="Google Shape;11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4888" y="316617"/>
            <a:ext cx="733167" cy="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8053750" y="333971"/>
            <a:ext cx="66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Arial"/>
              <a:buNone/>
            </a:pPr>
            <a:r>
              <a:rPr b="0" i="0" lang="ru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just-ai.com</a:t>
            </a:r>
            <a:endParaRPr sz="1100"/>
          </a:p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/>
          <p:nvPr/>
        </p:nvSpPr>
        <p:spPr>
          <a:xfrm>
            <a:off x="521494" y="1346880"/>
            <a:ext cx="3850500" cy="2618100"/>
          </a:xfrm>
          <a:prstGeom prst="roundRect">
            <a:avLst>
              <a:gd fmla="val 5813" name="adj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499999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841973" y="1612909"/>
            <a:ext cx="32094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3"/>
          <p:cNvSpPr/>
          <p:nvPr/>
        </p:nvSpPr>
        <p:spPr>
          <a:xfrm>
            <a:off x="4760119" y="1346880"/>
            <a:ext cx="3850500" cy="2618100"/>
          </a:xfrm>
          <a:prstGeom prst="roundRect">
            <a:avLst>
              <a:gd fmla="val 5813" name="adj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499999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3"/>
          <p:cNvSpPr txBox="1"/>
          <p:nvPr>
            <p:ph idx="2" type="body"/>
          </p:nvPr>
        </p:nvSpPr>
        <p:spPr>
          <a:xfrm>
            <a:off x="5080599" y="1612909"/>
            <a:ext cx="32094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2 текстовых блока" showMasterSp="0">
  <p:cSld name="Страница: 2 текстовых блока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st AI_logo 4 2.png"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4888" y="316617"/>
            <a:ext cx="733167" cy="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8053750" y="333971"/>
            <a:ext cx="66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Arial"/>
              <a:buNone/>
            </a:pPr>
            <a:r>
              <a:rPr b="0" i="0" lang="ru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just-ai.com</a:t>
            </a:r>
            <a:endParaRPr sz="1100"/>
          </a:p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521494" y="1612909"/>
            <a:ext cx="38196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2" type="body"/>
          </p:nvPr>
        </p:nvSpPr>
        <p:spPr>
          <a:xfrm>
            <a:off x="4802959" y="1612909"/>
            <a:ext cx="38196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а: 1 текстовый блок" showMasterSp="0">
  <p:cSld name="Страница: 1 текстовый блок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st AI_logo 4 2.png" id="135" name="Google Shape;13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4888" y="316617"/>
            <a:ext cx="733167" cy="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8053750" y="333971"/>
            <a:ext cx="66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Arial"/>
              <a:buNone/>
            </a:pPr>
            <a:r>
              <a:rPr b="0" i="0" lang="ru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just-ai.com</a:t>
            </a:r>
            <a:endParaRPr sz="1100"/>
          </a:p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8" name="Google Shape;138;p2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521494" y="1612909"/>
            <a:ext cx="81009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аницы: цитата" showMasterSp="0">
  <p:cSld name="Страницы: цитата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st AI_logo 4 2.png" id="141" name="Google Shape;14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4888" y="316617"/>
            <a:ext cx="733167" cy="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8053750" y="333971"/>
            <a:ext cx="66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Arial"/>
              <a:buNone/>
            </a:pPr>
            <a:r>
              <a:rPr b="0" i="0" lang="ru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just-ai.com</a:t>
            </a:r>
            <a:endParaRPr sz="1100"/>
          </a:p>
        </p:txBody>
      </p:sp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521494" y="357188"/>
            <a:ext cx="6207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/>
          <p:nvPr/>
        </p:nvSpPr>
        <p:spPr>
          <a:xfrm>
            <a:off x="1238002" y="1262731"/>
            <a:ext cx="6543000" cy="2861100"/>
          </a:xfrm>
          <a:prstGeom prst="roundRect">
            <a:avLst>
              <a:gd fmla="val 4286" name="adj"/>
            </a:avLst>
          </a:prstGeom>
          <a:noFill/>
          <a:ln cap="flat" cmpd="sng" w="12700">
            <a:solidFill>
              <a:srgbClr val="3C3C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1609725" y="1571625"/>
            <a:ext cx="57912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472458" y="4663217"/>
            <a:ext cx="548700" cy="207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hyperlink" Target="https://just-ai.com/" TargetMode="Externa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C2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st AI_logo 4 2.png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24888" y="316617"/>
            <a:ext cx="733167" cy="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/>
        </p:nvSpPr>
        <p:spPr>
          <a:xfrm>
            <a:off x="8053750" y="333971"/>
            <a:ext cx="66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Arial"/>
              <a:buNone/>
            </a:pPr>
            <a:r>
              <a:rPr b="0" i="0" lang="ru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just-ai.com</a:t>
            </a:r>
            <a:endParaRPr sz="1100"/>
          </a:p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17263" y="4634830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100">
              <a:solidFill>
                <a:srgbClr val="000000"/>
              </a:solidFill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979475" y="1119525"/>
            <a:ext cx="50634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60"/>
              <a:t>NLU: основные понятия и инструменты</a:t>
            </a:r>
            <a:endParaRPr sz="2060"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4229100" y="1920624"/>
            <a:ext cx="4393500" cy="2888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Сердюк Даша,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инженер-разработчик Just AI, отдел разработки решений, группа разработки голосовых ассистентов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такая эта Даша Сердюк?</a:t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CS в бакалавриате в ПГНИУ, DS в магистратуре Питерской Вышки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6+ лет в NLP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2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912" name="Google Shape;912;p127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регулярками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ML (CRF, LSTM ...)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жизни: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2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918" name="Google Shape;918;p12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регулярками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ML (CRF, LSTM ...)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жизни: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yargy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2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924" name="Google Shape;924;p129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регулярками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ML (CRF, LSTM ...)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жизни: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yargy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Natasha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3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930" name="Google Shape;930;p13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регулярками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ML (CRF, LSTM ...)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жизни: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yargy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Natasha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pymorphy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3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936" name="Google Shape;936;p131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регулярками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ML (CRF, LSTM ...)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жизни: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yargy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Natasha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pymorphy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mystem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3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942" name="Google Shape;942;p13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регулярками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ML (CRF, LSTM ...)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жизни: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yargy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Natasha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pymorphy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deeppavlov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3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948" name="Google Shape;948;p13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регулярками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ML (CRF, LSTM ...)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жизни: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yargy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Natasha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pymorphy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deeppavlov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...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3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34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Всё это в теории, конечно, хорошо. Но есть жестокая жизнь, которая, иногда, не имеет ничего общего с теорией.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3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35"/>
          <p:cNvSpPr txBox="1"/>
          <p:nvPr>
            <p:ph idx="1" type="body"/>
          </p:nvPr>
        </p:nvSpPr>
        <p:spPr>
          <a:xfrm>
            <a:off x="521494" y="1612909"/>
            <a:ext cx="8100900" cy="208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итак, ложка дегтя №1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6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голосовых помощниках приходится мириться (или бороться) с нежелательными артефактами от ASR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такая эта Даша Сердюк?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CS в бакалавриате в ПГНИУ, DS в магистратуре Питерской Вышки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6+ лет в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5+ лет в Conversational AI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37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голосовых помощниках приходится мириться (или бороться) с нежелательными артефактами от ASR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ошибки распознавания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3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3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голосовых помощниках приходится мириться (или бороться) с нежелательными артефактами от ASR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ошибки распознавания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“смешанная” речь (одновременно говорят другие)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3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39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голосовых помощниках приходится мириться (или бороться) с нежелательными артефактами от ASR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ошибки распознавания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“смешанная” речь (одновременно говорят другие)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промахнулись на этапе детекции начала реплики и/или её конца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4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4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голосовых помощниках приходится мириться (или бороться) с нежелательными артефактами от ASR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ошибки распознавания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“смешанная” речь (одновременно говорят другие)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промахнулись на этапе детекции начала реплики и/или её конца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...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4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41"/>
          <p:cNvSpPr txBox="1"/>
          <p:nvPr>
            <p:ph idx="1" type="body"/>
          </p:nvPr>
        </p:nvSpPr>
        <p:spPr>
          <a:xfrm>
            <a:off x="521494" y="1612909"/>
            <a:ext cx="8100900" cy="208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ложка дегтя №2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42"/>
          <p:cNvSpPr txBox="1"/>
          <p:nvPr>
            <p:ph type="title"/>
          </p:nvPr>
        </p:nvSpPr>
        <p:spPr>
          <a:xfrm>
            <a:off x="465869" y="4207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1430">
                <a:solidFill>
                  <a:srgbClr val="FFFFFF"/>
                </a:solidFill>
              </a:rPr>
              <a:t>Особенности и ограничения диалоговых систем, напрямую относящихся к NLU части</a:t>
            </a:r>
            <a:endParaRPr sz="2060"/>
          </a:p>
        </p:txBody>
      </p:sp>
      <p:sp>
        <p:nvSpPr>
          <p:cNvPr id="1002" name="Google Shape;1002;p14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43"/>
          <p:cNvSpPr txBox="1"/>
          <p:nvPr>
            <p:ph type="title"/>
          </p:nvPr>
        </p:nvSpPr>
        <p:spPr>
          <a:xfrm>
            <a:off x="465869" y="4207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1430">
                <a:solidFill>
                  <a:srgbClr val="FFFFFF"/>
                </a:solidFill>
              </a:rPr>
              <a:t>Особенности и ограничения диалоговых систем, напрямую относящихся к NLU части</a:t>
            </a:r>
            <a:endParaRPr sz="2060"/>
          </a:p>
        </p:txBody>
      </p:sp>
      <p:sp>
        <p:nvSpPr>
          <p:cNvPr id="1008" name="Google Shape;1008;p14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установка в контур заказчик</a:t>
            </a:r>
            <a:r>
              <a:rPr lang="ru" sz="1400"/>
              <a:t>а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44"/>
          <p:cNvSpPr txBox="1"/>
          <p:nvPr>
            <p:ph type="title"/>
          </p:nvPr>
        </p:nvSpPr>
        <p:spPr>
          <a:xfrm>
            <a:off x="465869" y="4207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1430">
                <a:solidFill>
                  <a:srgbClr val="FFFFFF"/>
                </a:solidFill>
              </a:rPr>
              <a:t>Особенности и ограничения диалоговых систем, напрямую относящихся к NLU части</a:t>
            </a:r>
            <a:endParaRPr sz="2060"/>
          </a:p>
        </p:txBody>
      </p:sp>
      <p:sp>
        <p:nvSpPr>
          <p:cNvPr id="1014" name="Google Shape;1014;p144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установка в контур заказчик</a:t>
            </a:r>
            <a:r>
              <a:rPr lang="ru" sz="1400"/>
              <a:t>а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400"/>
              <a:buChar char="•"/>
            </a:pPr>
            <a:r>
              <a:rPr lang="ru" sz="1400">
                <a:solidFill>
                  <a:srgbClr val="0563C1"/>
                </a:solidFill>
              </a:rPr>
              <a:t>чувствительные данные</a:t>
            </a:r>
            <a:endParaRPr sz="1400">
              <a:solidFill>
                <a:srgbClr val="0563C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400"/>
              <a:buChar char="•"/>
            </a:pPr>
            <a:r>
              <a:rPr lang="ru" sz="1400">
                <a:solidFill>
                  <a:srgbClr val="0563C1"/>
                </a:solidFill>
              </a:rPr>
              <a:t>сопровождение</a:t>
            </a:r>
            <a:endParaRPr sz="1400">
              <a:solidFill>
                <a:srgbClr val="0563C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400"/>
              <a:buChar char="•"/>
            </a:pPr>
            <a:r>
              <a:rPr lang="ru" sz="1400">
                <a:solidFill>
                  <a:srgbClr val="0563C1"/>
                </a:solidFill>
              </a:rPr>
              <a:t>конфигурация системы</a:t>
            </a:r>
            <a:endParaRPr sz="1400"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45"/>
          <p:cNvSpPr txBox="1"/>
          <p:nvPr>
            <p:ph type="title"/>
          </p:nvPr>
        </p:nvSpPr>
        <p:spPr>
          <a:xfrm>
            <a:off x="465869" y="4207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1430">
                <a:solidFill>
                  <a:srgbClr val="FFFFFF"/>
                </a:solidFill>
              </a:rPr>
              <a:t>Особенности и ограничения диалоговых систем, напрямую относящихся к NLU части</a:t>
            </a:r>
            <a:endParaRPr sz="2060"/>
          </a:p>
        </p:txBody>
      </p:sp>
      <p:sp>
        <p:nvSpPr>
          <p:cNvPr id="1020" name="Google Shape;1020;p145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установка в контур заказчик</a:t>
            </a:r>
            <a:r>
              <a:rPr lang="ru" sz="1400"/>
              <a:t>а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чувствительные данные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сопровождение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конфигурация системы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время отклика</a:t>
            </a:r>
            <a:r>
              <a:rPr lang="ru" sz="1400"/>
              <a:t> 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46"/>
          <p:cNvSpPr txBox="1"/>
          <p:nvPr>
            <p:ph type="title"/>
          </p:nvPr>
        </p:nvSpPr>
        <p:spPr>
          <a:xfrm>
            <a:off x="465869" y="4207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1430">
                <a:solidFill>
                  <a:srgbClr val="FFFFFF"/>
                </a:solidFill>
              </a:rPr>
              <a:t>Особенности и ограничения диалоговых систем, напрямую относящихся к NLU части</a:t>
            </a:r>
            <a:endParaRPr sz="2060"/>
          </a:p>
        </p:txBody>
      </p:sp>
      <p:sp>
        <p:nvSpPr>
          <p:cNvPr id="1026" name="Google Shape;1026;p146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установка в контур заказчик</a:t>
            </a:r>
            <a:r>
              <a:rPr lang="ru" sz="1400"/>
              <a:t>а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чувствительные данные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сопровождение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конфигурация системы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время отклика</a:t>
            </a:r>
            <a:r>
              <a:rPr lang="ru" sz="1400"/>
              <a:t>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400"/>
              <a:buChar char="•"/>
            </a:pPr>
            <a:r>
              <a:rPr lang="ru" sz="1400">
                <a:solidFill>
                  <a:srgbClr val="0563C1"/>
                </a:solidFill>
              </a:rPr>
              <a:t>ГА - почти мгновенно</a:t>
            </a:r>
            <a:endParaRPr sz="1400">
              <a:solidFill>
                <a:srgbClr val="0563C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400"/>
              <a:buChar char="•"/>
            </a:pPr>
            <a:r>
              <a:rPr lang="ru" sz="1400">
                <a:solidFill>
                  <a:srgbClr val="0563C1"/>
                </a:solidFill>
              </a:rPr>
              <a:t>суфлеры/техсап - задержка не так критична</a:t>
            </a:r>
            <a:endParaRPr sz="1400"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такая эта Даша Сердюк?</a:t>
            </a:r>
            <a:endParaRPr/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CS в бакалавриате в ПГНИУ, DS в магистратуре Питерской Вышки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6+ лет в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5+ лет в Conversational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Премия Алисы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47"/>
          <p:cNvSpPr txBox="1"/>
          <p:nvPr>
            <p:ph type="title"/>
          </p:nvPr>
        </p:nvSpPr>
        <p:spPr>
          <a:xfrm>
            <a:off x="465869" y="4207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1430">
                <a:solidFill>
                  <a:srgbClr val="FFFFFF"/>
                </a:solidFill>
              </a:rPr>
              <a:t>Особенности и ограничения диалоговых систем, напрямую относящихся к NLU части</a:t>
            </a:r>
            <a:endParaRPr sz="2060"/>
          </a:p>
        </p:txBody>
      </p:sp>
      <p:sp>
        <p:nvSpPr>
          <p:cNvPr id="1032" name="Google Shape;1032;p147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установка в контур заказчик</a:t>
            </a:r>
            <a:r>
              <a:rPr lang="ru" sz="1400"/>
              <a:t>а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чувствительные данные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сопровождение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конфигурация системы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время отклика</a:t>
            </a:r>
            <a:r>
              <a:rPr lang="ru" sz="1400"/>
              <a:t>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ГА - почти мгновенно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суфлеры/техсап - задержка не так критична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количество данных на входе от заказчика</a:t>
            </a:r>
            <a:endParaRPr sz="14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48"/>
          <p:cNvSpPr txBox="1"/>
          <p:nvPr>
            <p:ph type="title"/>
          </p:nvPr>
        </p:nvSpPr>
        <p:spPr>
          <a:xfrm>
            <a:off x="465869" y="4207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1430">
                <a:solidFill>
                  <a:srgbClr val="FFFFFF"/>
                </a:solidFill>
              </a:rPr>
              <a:t>Особенности и ограничения диалоговых систем, напрямую относящихся к NLU части</a:t>
            </a:r>
            <a:endParaRPr sz="2060"/>
          </a:p>
        </p:txBody>
      </p:sp>
      <p:sp>
        <p:nvSpPr>
          <p:cNvPr id="1038" name="Google Shape;1038;p14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установка в контур заказчик</a:t>
            </a:r>
            <a:r>
              <a:rPr lang="ru" sz="1400"/>
              <a:t>а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чувствительные данные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сопровождение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конфигурация системы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>
                <a:solidFill>
                  <a:srgbClr val="FFFFFF"/>
                </a:solidFill>
              </a:rPr>
              <a:t>время отклика</a:t>
            </a:r>
            <a:r>
              <a:rPr lang="ru" sz="1400"/>
              <a:t>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ГА - почти мгновенно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суфлеры/техсап - задержка не так критична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количество данных на входе от заказчика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400"/>
              <a:buChar char="•"/>
            </a:pPr>
            <a:r>
              <a:rPr lang="ru" sz="1400">
                <a:solidFill>
                  <a:srgbClr val="0563C1"/>
                </a:solidFill>
              </a:rPr>
              <a:t>есть ли они вообще?</a:t>
            </a:r>
            <a:endParaRPr sz="1400">
              <a:solidFill>
                <a:srgbClr val="0563C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400"/>
              <a:buChar char="•"/>
            </a:pPr>
            <a:r>
              <a:rPr lang="ru" sz="1400">
                <a:solidFill>
                  <a:srgbClr val="0563C1"/>
                </a:solidFill>
              </a:rPr>
              <a:t>на что они пригодны?</a:t>
            </a:r>
            <a:endParaRPr sz="1400">
              <a:solidFill>
                <a:srgbClr val="0563C1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4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49"/>
          <p:cNvSpPr txBox="1"/>
          <p:nvPr>
            <p:ph idx="1" type="body"/>
          </p:nvPr>
        </p:nvSpPr>
        <p:spPr>
          <a:xfrm>
            <a:off x="521494" y="1612909"/>
            <a:ext cx="8100900" cy="208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(почти) </a:t>
            </a:r>
            <a:r>
              <a:rPr lang="ru"/>
              <a:t>ложка дегтя №3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5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5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NLU-модели имеют свойство “протухать”, поэтому сделать и забыть скорее всего не получится.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5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для мотивации</a:t>
            </a:r>
            <a:endParaRPr/>
          </a:p>
        </p:txBody>
      </p:sp>
      <p:sp>
        <p:nvSpPr>
          <p:cNvPr id="1056" name="Google Shape;1056;p151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22" y="659200"/>
            <a:ext cx="2921400" cy="36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5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Итоги! </a:t>
            </a:r>
            <a:endParaRPr/>
          </a:p>
        </p:txBody>
      </p:sp>
      <p:sp>
        <p:nvSpPr>
          <p:cNvPr id="1063" name="Google Shape;1063;p15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NLU - чтобы наш ГА не сел в лужу и понял, что хотел сказать пользователь, иначе зачем это всё...</a:t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5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Итоги! </a:t>
            </a:r>
            <a:endParaRPr/>
          </a:p>
        </p:txBody>
      </p:sp>
      <p:sp>
        <p:nvSpPr>
          <p:cNvPr id="1069" name="Google Shape;1069;p15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NLU - чтобы наш ГА не сел в лужу и понял, что хотел сказать пользователь, иначе зачем это всё...</a:t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Может быть разной степени изощренности: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на регулярках </a:t>
            </a:r>
            <a:r>
              <a:rPr lang="ru" sz="1700">
                <a:solidFill>
                  <a:srgbClr val="0563C1"/>
                </a:solidFill>
              </a:rPr>
              <a:t>(no shame!)</a:t>
            </a:r>
            <a:r>
              <a:rPr lang="ru" sz="1700"/>
              <a:t> 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на TF-IDF + logreg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на BERT’e и N-best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пайплайн из n моделей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вплоть до соответствия морфологических признаков</a:t>
            </a:r>
            <a:endParaRPr sz="1700"/>
          </a:p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ru" sz="1700"/>
              <a:t>или крутых навороченных DL моделек!</a:t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Итоги! </a:t>
            </a:r>
            <a:endParaRPr/>
          </a:p>
        </p:txBody>
      </p:sp>
      <p:sp>
        <p:nvSpPr>
          <p:cNvPr id="1075" name="Google Shape;1075;p154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NLU - чтобы наш ГА не сел в лужу и понял, что хотел сказать пользователь, иначе зачем это всё...</a:t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Может быть разной степени изощренности: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на регулярках </a:t>
            </a:r>
            <a:r>
              <a:rPr lang="ru" sz="1700">
                <a:solidFill>
                  <a:srgbClr val="0563C1"/>
                </a:solidFill>
              </a:rPr>
              <a:t>(no shame!)</a:t>
            </a:r>
            <a:r>
              <a:rPr lang="ru" sz="1700"/>
              <a:t> 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на TF-IDF + logreg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на BERT’e и N-best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пайплайн из n моделей</a:t>
            </a:r>
            <a:endParaRPr sz="17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вплоть до соответствия морфологических признаков</a:t>
            </a:r>
            <a:endParaRPr sz="1700"/>
          </a:p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ru" sz="1700"/>
              <a:t>или крутых навороченных DL моделек!</a:t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Важно понимать NLU - это не только про эфемерное “о чем”, но и другая информация, полезная для дальнейшей работы бота.</a:t>
            </a:r>
            <a:endParaRPr sz="17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5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Спасибо!</a:t>
            </a:r>
            <a:endParaRPr/>
          </a:p>
        </p:txBody>
      </p:sp>
      <p:sp>
        <p:nvSpPr>
          <p:cNvPr id="1081" name="Google Shape;1081;p155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Засим откланиваюсь.</a:t>
            </a:r>
            <a:endParaRPr/>
          </a:p>
        </p:txBody>
      </p:sp>
      <p:pic>
        <p:nvPicPr>
          <p:cNvPr id="1082" name="Google Shape;108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73" y="1333948"/>
            <a:ext cx="3895525" cy="33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55"/>
          <p:cNvSpPr txBox="1"/>
          <p:nvPr/>
        </p:nvSpPr>
        <p:spPr>
          <a:xfrm>
            <a:off x="4496025" y="4685200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(мой любимый мем по NLP тематике)</a:t>
            </a:r>
            <a:endParaRPr>
              <a:solidFill>
                <a:srgbClr val="0563C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такая эта Даша Сердюк?</a:t>
            </a:r>
            <a:endParaRPr/>
          </a:p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CS в бакалавриате в ПГНИУ, DS в магистратуре Питерской Вышки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6+ лет в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5+ лет в Conversational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Премия Алисы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автор курсов и обучающих материалов по CAI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такая эта Даша Сердюк?</a:t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CS в бакалавриате в ПГНИУ, DS в магистратуре Питерской Вышки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6+ лет в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5+ лет в Conversational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Премия Алисы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автор курсов и обучающих материалов по CAI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разработчица чат-ботов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такая эта Даша Сердюк?</a:t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CS в бакалавриате в ПГНИУ, DS в магистратуре Питерской Вышки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6+ лет в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5+ лет в Conversational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Премия Алисы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автор курсов и обучающих материалов по CAI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разработчица чат-ботов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NLP Research Engineer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такая эта Даша Сердюк?</a:t>
            </a:r>
            <a:endParaRPr/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CS в бакалавриате в ПГНИУ, DS в магистратуре Питерской Вышки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6+ лет в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5+ лет в Conversational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Премия Алисы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автор курсов и обучающих материалов по CAI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разработчица чат-ботов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NLP Research Engineer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снова разработчица, но уже комплексных решений для голосовых ассистентов :)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такая эта Даша Сердюк?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CS в бакалавриате в ПГНИУ, DS в магистратуре Питерской Вышки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6+ лет в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5+ лет в Conversational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Премия Алисы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автор курсов и обучающих материалов по CAI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разработчица чат-ботов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NLP Research Engineer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снова разработчица, но уже комплексных решений для голосовых ассистентов :)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0" y="4103150"/>
            <a:ext cx="1849501" cy="10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Начинаем!</a:t>
            </a:r>
            <a:endParaRPr/>
          </a:p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750" y="2034595"/>
            <a:ext cx="3243549" cy="24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Взгляд издалека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По цели использования и по предметной области (домену)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414675" y="1280425"/>
            <a:ext cx="8207700" cy="3368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обсудим NLU-модуль диалоговых систем, их основные понятия и инструменты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мы проведем сегодня вечер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Взгляд издалека</a:t>
            </a:r>
            <a:endParaRPr/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 цели использования и по предметной области (домену)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63C1"/>
              </a:buClr>
              <a:buSzPts val="1400"/>
              <a:buChar char="•"/>
            </a:pPr>
            <a:r>
              <a:rPr lang="ru">
                <a:solidFill>
                  <a:srgbClr val="0563C1"/>
                </a:solidFill>
              </a:rPr>
              <a:t>целеориентированные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Взгляд издалека</a:t>
            </a:r>
            <a:endParaRPr/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 цели использования и по предметной области (домену)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целеориентированные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400"/>
              <a:buChar char="•"/>
            </a:pPr>
            <a:r>
              <a:rPr lang="ru">
                <a:solidFill>
                  <a:srgbClr val="0563C1"/>
                </a:solidFill>
              </a:rPr>
              <a:t>ДС общей направленности (цель на "поболтать")</a:t>
            </a:r>
            <a:endParaRPr>
              <a:solidFill>
                <a:srgbClr val="0563C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Взгляд издалека</a:t>
            </a:r>
            <a:endParaRPr/>
          </a:p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 цели использования и по предметной области (домену)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целеориентированные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ДС общей направленности (цель на "поболтать")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563C1"/>
                </a:solidFill>
              </a:rPr>
              <a:t>Разделение ДС по предметной области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Взгляд издалека</a:t>
            </a:r>
            <a:endParaRPr/>
          </a:p>
        </p:txBody>
      </p:sp>
      <p:sp>
        <p:nvSpPr>
          <p:cNvPr id="290" name="Google Shape;290;p5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 цели использования и по предметной области (домену)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целеориентированные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ДС общей направленности (цель на "поболтать")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Разделение ДС по предметной области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закрытого домена</a:t>
            </a:r>
            <a:r>
              <a:rPr lang="ru">
                <a:solidFill>
                  <a:srgbClr val="0563C1"/>
                </a:solidFill>
              </a:rPr>
              <a:t> (в первом случае чатбот "знает" только о какой-то определенной теме/домене)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Взгляд издалека</a:t>
            </a:r>
            <a:endParaRPr/>
          </a:p>
        </p:txBody>
      </p:sp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 цели использования и по предметной области (домену)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целеориентированные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ДС общей направленности (цель на "поболтать")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Разделение ДС по предметной области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закрытого домена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открытого домена </a:t>
            </a:r>
            <a:r>
              <a:rPr lang="ru">
                <a:solidFill>
                  <a:srgbClr val="0563C1"/>
                </a:solidFill>
              </a:rPr>
              <a:t>(ожидаем от чатбота, что он сможет поддерживать разговор на &lt;почти&gt; любую тему)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Взгляд издалека</a:t>
            </a:r>
            <a:endParaRPr/>
          </a:p>
        </p:txBody>
      </p:sp>
      <p:sp>
        <p:nvSpPr>
          <p:cNvPr id="302" name="Google Shape;302;p5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 цели использования и по предметной области (домену)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целеориентированные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ДС общей направленности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Разделение ДС по предметной области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закрытого домена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открытого домена </a:t>
            </a:r>
            <a:endParaRPr/>
          </a:p>
        </p:txBody>
      </p:sp>
      <p:sp>
        <p:nvSpPr>
          <p:cNvPr id="303" name="Google Shape;303;p52"/>
          <p:cNvSpPr txBox="1"/>
          <p:nvPr/>
        </p:nvSpPr>
        <p:spPr>
          <a:xfrm>
            <a:off x="6009250" y="2480800"/>
            <a:ext cx="281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563C1"/>
                </a:solidFill>
              </a:rPr>
              <a:t>Голосовые ассистенты могут совмещать в себе несколько чатботов разных по предметной области и цели использования!</a:t>
            </a:r>
            <a:endParaRPr b="1">
              <a:solidFill>
                <a:srgbClr val="0563C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время посмотреть вопросы в чатике...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54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4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55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55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55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" name="Google Shape;325;p55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56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p56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56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6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335" name="Google Shape;335;p56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414675" y="1280425"/>
            <a:ext cx="8207700" cy="3368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обсудим NLU-модуль диалоговых систем, их основные понятия и инструменты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лекция на ~1,5 часа по теме “Структура диалоговых систем (NLU/DM/NLG). NLP задачи в разработке диалоговых систем. Подходы и алгоритмы в распознавании интентов и именованных сущностей”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8" name="Google Shape;168;p3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мы проведем сегодня вечер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57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57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57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7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345" name="Google Shape;345;p57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46" name="Google Shape;346;p57"/>
          <p:cNvCxnSpPr/>
          <p:nvPr/>
        </p:nvCxnSpPr>
        <p:spPr>
          <a:xfrm>
            <a:off x="3630975" y="1581100"/>
            <a:ext cx="8661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57"/>
          <p:cNvSpPr txBox="1"/>
          <p:nvPr/>
        </p:nvSpPr>
        <p:spPr>
          <a:xfrm>
            <a:off x="3784300" y="1219300"/>
            <a:ext cx="787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58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58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58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8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357" name="Google Shape;357;p58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58" name="Google Shape;358;p58"/>
          <p:cNvCxnSpPr/>
          <p:nvPr/>
        </p:nvCxnSpPr>
        <p:spPr>
          <a:xfrm>
            <a:off x="3630975" y="1581100"/>
            <a:ext cx="8661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58"/>
          <p:cNvSpPr/>
          <p:nvPr/>
        </p:nvSpPr>
        <p:spPr>
          <a:xfrm>
            <a:off x="4826800" y="1274500"/>
            <a:ext cx="14640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8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  <p:sp>
        <p:nvSpPr>
          <p:cNvPr id="361" name="Google Shape;361;p58"/>
          <p:cNvSpPr txBox="1"/>
          <p:nvPr/>
        </p:nvSpPr>
        <p:spPr>
          <a:xfrm>
            <a:off x="3784300" y="12193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59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59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9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9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371" name="Google Shape;371;p59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72" name="Google Shape;372;p59"/>
          <p:cNvCxnSpPr/>
          <p:nvPr/>
        </p:nvCxnSpPr>
        <p:spPr>
          <a:xfrm>
            <a:off x="3630975" y="1581100"/>
            <a:ext cx="8661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59"/>
          <p:cNvSpPr/>
          <p:nvPr/>
        </p:nvSpPr>
        <p:spPr>
          <a:xfrm>
            <a:off x="4826800" y="1274500"/>
            <a:ext cx="14640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9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  <p:sp>
        <p:nvSpPr>
          <p:cNvPr id="375" name="Google Shape;375;p59"/>
          <p:cNvSpPr txBox="1"/>
          <p:nvPr/>
        </p:nvSpPr>
        <p:spPr>
          <a:xfrm>
            <a:off x="3784300" y="12193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76" name="Google Shape;376;p59"/>
          <p:cNvCxnSpPr/>
          <p:nvPr/>
        </p:nvCxnSpPr>
        <p:spPr>
          <a:xfrm>
            <a:off x="6482525" y="1602700"/>
            <a:ext cx="889200" cy="597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59"/>
          <p:cNvSpPr txBox="1"/>
          <p:nvPr/>
        </p:nvSpPr>
        <p:spPr>
          <a:xfrm>
            <a:off x="7065125" y="1420075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some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(semantic)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representation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60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" name="Google Shape;384;p60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60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0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387" name="Google Shape;387;p60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88" name="Google Shape;388;p60"/>
          <p:cNvCxnSpPr/>
          <p:nvPr/>
        </p:nvCxnSpPr>
        <p:spPr>
          <a:xfrm>
            <a:off x="3630975" y="1581100"/>
            <a:ext cx="8661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60"/>
          <p:cNvSpPr/>
          <p:nvPr/>
        </p:nvSpPr>
        <p:spPr>
          <a:xfrm>
            <a:off x="4826800" y="1274500"/>
            <a:ext cx="14640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0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  <p:sp>
        <p:nvSpPr>
          <p:cNvPr id="391" name="Google Shape;391;p60"/>
          <p:cNvSpPr txBox="1"/>
          <p:nvPr/>
        </p:nvSpPr>
        <p:spPr>
          <a:xfrm>
            <a:off x="3784300" y="12193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2" name="Google Shape;392;p60"/>
          <p:cNvSpPr/>
          <p:nvPr/>
        </p:nvSpPr>
        <p:spPr>
          <a:xfrm>
            <a:off x="6942450" y="2385975"/>
            <a:ext cx="1464000" cy="903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0"/>
          <p:cNvSpPr txBox="1"/>
          <p:nvPr/>
        </p:nvSpPr>
        <p:spPr>
          <a:xfrm>
            <a:off x="6888775" y="2385975"/>
            <a:ext cx="1655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DM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(Dialog Manager)</a:t>
            </a:r>
            <a:endParaRPr/>
          </a:p>
        </p:txBody>
      </p:sp>
      <p:cxnSp>
        <p:nvCxnSpPr>
          <p:cNvPr id="394" name="Google Shape;394;p60"/>
          <p:cNvCxnSpPr/>
          <p:nvPr/>
        </p:nvCxnSpPr>
        <p:spPr>
          <a:xfrm>
            <a:off x="6482525" y="1602700"/>
            <a:ext cx="889200" cy="597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60"/>
          <p:cNvSpPr txBox="1"/>
          <p:nvPr/>
        </p:nvSpPr>
        <p:spPr>
          <a:xfrm>
            <a:off x="7065125" y="1420075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some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(semantic)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representation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61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61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61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1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405" name="Google Shape;405;p61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06" name="Google Shape;406;p61"/>
          <p:cNvCxnSpPr/>
          <p:nvPr/>
        </p:nvCxnSpPr>
        <p:spPr>
          <a:xfrm>
            <a:off x="3630975" y="1581100"/>
            <a:ext cx="8661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61"/>
          <p:cNvSpPr/>
          <p:nvPr/>
        </p:nvSpPr>
        <p:spPr>
          <a:xfrm>
            <a:off x="4826800" y="1274500"/>
            <a:ext cx="14640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1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  <p:sp>
        <p:nvSpPr>
          <p:cNvPr id="409" name="Google Shape;409;p61"/>
          <p:cNvSpPr txBox="1"/>
          <p:nvPr/>
        </p:nvSpPr>
        <p:spPr>
          <a:xfrm>
            <a:off x="3784300" y="12193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0" name="Google Shape;410;p61"/>
          <p:cNvSpPr/>
          <p:nvPr/>
        </p:nvSpPr>
        <p:spPr>
          <a:xfrm>
            <a:off x="6942450" y="2385975"/>
            <a:ext cx="1464000" cy="903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1"/>
          <p:cNvSpPr txBox="1"/>
          <p:nvPr/>
        </p:nvSpPr>
        <p:spPr>
          <a:xfrm>
            <a:off x="6888775" y="2385975"/>
            <a:ext cx="1655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DM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(Dialog Manager)</a:t>
            </a:r>
            <a:endParaRPr/>
          </a:p>
        </p:txBody>
      </p:sp>
      <p:cxnSp>
        <p:nvCxnSpPr>
          <p:cNvPr id="412" name="Google Shape;412;p61"/>
          <p:cNvCxnSpPr/>
          <p:nvPr/>
        </p:nvCxnSpPr>
        <p:spPr>
          <a:xfrm>
            <a:off x="6482525" y="1602700"/>
            <a:ext cx="889200" cy="597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61"/>
          <p:cNvCxnSpPr/>
          <p:nvPr/>
        </p:nvCxnSpPr>
        <p:spPr>
          <a:xfrm flipH="1">
            <a:off x="6298550" y="3434750"/>
            <a:ext cx="1264800" cy="643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61"/>
          <p:cNvSpPr txBox="1"/>
          <p:nvPr/>
        </p:nvSpPr>
        <p:spPr>
          <a:xfrm>
            <a:off x="4619775" y="35526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NLG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Generation)</a:t>
            </a:r>
            <a:endParaRPr/>
          </a:p>
        </p:txBody>
      </p:sp>
      <p:sp>
        <p:nvSpPr>
          <p:cNvPr id="415" name="Google Shape;415;p61"/>
          <p:cNvSpPr txBox="1"/>
          <p:nvPr/>
        </p:nvSpPr>
        <p:spPr>
          <a:xfrm>
            <a:off x="7065125" y="1420075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some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(semantic)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representation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16" name="Google Shape;416;p61"/>
          <p:cNvSpPr txBox="1"/>
          <p:nvPr/>
        </p:nvSpPr>
        <p:spPr>
          <a:xfrm>
            <a:off x="7025875" y="3663200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some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(semantic)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representation</a:t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62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62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62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2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426" name="Google Shape;426;p62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27" name="Google Shape;427;p62"/>
          <p:cNvCxnSpPr/>
          <p:nvPr/>
        </p:nvCxnSpPr>
        <p:spPr>
          <a:xfrm>
            <a:off x="3630975" y="1581100"/>
            <a:ext cx="8661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62"/>
          <p:cNvSpPr/>
          <p:nvPr/>
        </p:nvSpPr>
        <p:spPr>
          <a:xfrm>
            <a:off x="4826800" y="1274500"/>
            <a:ext cx="14640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2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  <p:sp>
        <p:nvSpPr>
          <p:cNvPr id="430" name="Google Shape;430;p62"/>
          <p:cNvSpPr txBox="1"/>
          <p:nvPr/>
        </p:nvSpPr>
        <p:spPr>
          <a:xfrm>
            <a:off x="3784300" y="12193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1" name="Google Shape;431;p62"/>
          <p:cNvSpPr/>
          <p:nvPr/>
        </p:nvSpPr>
        <p:spPr>
          <a:xfrm>
            <a:off x="6942450" y="2385975"/>
            <a:ext cx="1464000" cy="903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2"/>
          <p:cNvSpPr txBox="1"/>
          <p:nvPr/>
        </p:nvSpPr>
        <p:spPr>
          <a:xfrm>
            <a:off x="6888775" y="2385975"/>
            <a:ext cx="1655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DM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(Dialog Manager)</a:t>
            </a:r>
            <a:endParaRPr/>
          </a:p>
        </p:txBody>
      </p:sp>
      <p:cxnSp>
        <p:nvCxnSpPr>
          <p:cNvPr id="433" name="Google Shape;433;p62"/>
          <p:cNvCxnSpPr/>
          <p:nvPr/>
        </p:nvCxnSpPr>
        <p:spPr>
          <a:xfrm>
            <a:off x="6482525" y="1602700"/>
            <a:ext cx="889200" cy="597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62"/>
          <p:cNvCxnSpPr/>
          <p:nvPr/>
        </p:nvCxnSpPr>
        <p:spPr>
          <a:xfrm flipH="1">
            <a:off x="6298550" y="3434750"/>
            <a:ext cx="1264800" cy="643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62"/>
          <p:cNvSpPr/>
          <p:nvPr/>
        </p:nvSpPr>
        <p:spPr>
          <a:xfrm>
            <a:off x="4558525" y="3634025"/>
            <a:ext cx="1211100" cy="1082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2"/>
          <p:cNvSpPr txBox="1"/>
          <p:nvPr/>
        </p:nvSpPr>
        <p:spPr>
          <a:xfrm>
            <a:off x="4619775" y="35526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NLG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Generation)</a:t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7065125" y="1420075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some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(semantic)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representation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7025875" y="3663200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some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(semantic)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representation</a:t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63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63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63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3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448" name="Google Shape;448;p63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49" name="Google Shape;449;p63"/>
          <p:cNvCxnSpPr/>
          <p:nvPr/>
        </p:nvCxnSpPr>
        <p:spPr>
          <a:xfrm>
            <a:off x="3630975" y="1581100"/>
            <a:ext cx="8661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63"/>
          <p:cNvSpPr/>
          <p:nvPr/>
        </p:nvSpPr>
        <p:spPr>
          <a:xfrm>
            <a:off x="4826800" y="1274500"/>
            <a:ext cx="14640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3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  <p:sp>
        <p:nvSpPr>
          <p:cNvPr id="452" name="Google Shape;452;p63"/>
          <p:cNvSpPr txBox="1"/>
          <p:nvPr/>
        </p:nvSpPr>
        <p:spPr>
          <a:xfrm>
            <a:off x="3784300" y="12193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63"/>
          <p:cNvSpPr/>
          <p:nvPr/>
        </p:nvSpPr>
        <p:spPr>
          <a:xfrm>
            <a:off x="6942450" y="2385975"/>
            <a:ext cx="1464000" cy="903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3"/>
          <p:cNvSpPr txBox="1"/>
          <p:nvPr/>
        </p:nvSpPr>
        <p:spPr>
          <a:xfrm>
            <a:off x="6888775" y="2385975"/>
            <a:ext cx="1655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DM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(Dialog Manager)</a:t>
            </a:r>
            <a:endParaRPr/>
          </a:p>
        </p:txBody>
      </p:sp>
      <p:cxnSp>
        <p:nvCxnSpPr>
          <p:cNvPr id="455" name="Google Shape;455;p63"/>
          <p:cNvCxnSpPr/>
          <p:nvPr/>
        </p:nvCxnSpPr>
        <p:spPr>
          <a:xfrm>
            <a:off x="6482525" y="1602700"/>
            <a:ext cx="889200" cy="597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63"/>
          <p:cNvCxnSpPr/>
          <p:nvPr/>
        </p:nvCxnSpPr>
        <p:spPr>
          <a:xfrm flipH="1">
            <a:off x="6298550" y="3434750"/>
            <a:ext cx="1264800" cy="643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63"/>
          <p:cNvSpPr/>
          <p:nvPr/>
        </p:nvSpPr>
        <p:spPr>
          <a:xfrm>
            <a:off x="4558525" y="3634025"/>
            <a:ext cx="1211100" cy="1082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3"/>
          <p:cNvSpPr txBox="1"/>
          <p:nvPr/>
        </p:nvSpPr>
        <p:spPr>
          <a:xfrm>
            <a:off x="4619775" y="35526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NLG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Generation)</a:t>
            </a:r>
            <a:endParaRPr/>
          </a:p>
        </p:txBody>
      </p:sp>
      <p:cxnSp>
        <p:nvCxnSpPr>
          <p:cNvPr id="459" name="Google Shape;459;p63"/>
          <p:cNvCxnSpPr/>
          <p:nvPr/>
        </p:nvCxnSpPr>
        <p:spPr>
          <a:xfrm rot="10800000">
            <a:off x="3400950" y="4163000"/>
            <a:ext cx="858600" cy="15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63"/>
          <p:cNvSpPr txBox="1"/>
          <p:nvPr/>
        </p:nvSpPr>
        <p:spPr>
          <a:xfrm>
            <a:off x="3592650" y="36110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1" name="Google Shape;461;p63"/>
          <p:cNvSpPr txBox="1"/>
          <p:nvPr/>
        </p:nvSpPr>
        <p:spPr>
          <a:xfrm>
            <a:off x="7065125" y="1420075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some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(semantic)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representation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62" name="Google Shape;462;p63"/>
          <p:cNvSpPr txBox="1"/>
          <p:nvPr/>
        </p:nvSpPr>
        <p:spPr>
          <a:xfrm>
            <a:off x="7025875" y="3663200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some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(semantic)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representation</a:t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64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9" name="Google Shape;469;p64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64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4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472" name="Google Shape;472;p64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73" name="Google Shape;473;p64"/>
          <p:cNvCxnSpPr/>
          <p:nvPr/>
        </p:nvCxnSpPr>
        <p:spPr>
          <a:xfrm>
            <a:off x="3630975" y="1581100"/>
            <a:ext cx="8661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64"/>
          <p:cNvSpPr/>
          <p:nvPr/>
        </p:nvSpPr>
        <p:spPr>
          <a:xfrm>
            <a:off x="4826800" y="1274500"/>
            <a:ext cx="14640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4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  <p:sp>
        <p:nvSpPr>
          <p:cNvPr id="476" name="Google Shape;476;p64"/>
          <p:cNvSpPr txBox="1"/>
          <p:nvPr/>
        </p:nvSpPr>
        <p:spPr>
          <a:xfrm>
            <a:off x="3784300" y="12193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64"/>
          <p:cNvSpPr/>
          <p:nvPr/>
        </p:nvSpPr>
        <p:spPr>
          <a:xfrm>
            <a:off x="6942450" y="2385975"/>
            <a:ext cx="1464000" cy="903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4"/>
          <p:cNvSpPr txBox="1"/>
          <p:nvPr/>
        </p:nvSpPr>
        <p:spPr>
          <a:xfrm>
            <a:off x="6888775" y="2385975"/>
            <a:ext cx="1655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DM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(Dialog Manager)</a:t>
            </a:r>
            <a:endParaRPr/>
          </a:p>
        </p:txBody>
      </p:sp>
      <p:cxnSp>
        <p:nvCxnSpPr>
          <p:cNvPr id="479" name="Google Shape;479;p64"/>
          <p:cNvCxnSpPr/>
          <p:nvPr/>
        </p:nvCxnSpPr>
        <p:spPr>
          <a:xfrm>
            <a:off x="6482525" y="1602700"/>
            <a:ext cx="889200" cy="597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64"/>
          <p:cNvCxnSpPr/>
          <p:nvPr/>
        </p:nvCxnSpPr>
        <p:spPr>
          <a:xfrm flipH="1">
            <a:off x="6298550" y="3434750"/>
            <a:ext cx="1264800" cy="643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64"/>
          <p:cNvSpPr/>
          <p:nvPr/>
        </p:nvSpPr>
        <p:spPr>
          <a:xfrm>
            <a:off x="4558525" y="3634025"/>
            <a:ext cx="1211100" cy="1082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4"/>
          <p:cNvSpPr txBox="1"/>
          <p:nvPr/>
        </p:nvSpPr>
        <p:spPr>
          <a:xfrm>
            <a:off x="4619775" y="35526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NLG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Generation)</a:t>
            </a:r>
            <a:endParaRPr/>
          </a:p>
        </p:txBody>
      </p:sp>
      <p:sp>
        <p:nvSpPr>
          <p:cNvPr id="483" name="Google Shape;483;p64"/>
          <p:cNvSpPr/>
          <p:nvPr/>
        </p:nvSpPr>
        <p:spPr>
          <a:xfrm>
            <a:off x="2036575" y="3565050"/>
            <a:ext cx="1165200" cy="1082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4"/>
          <p:cNvSpPr txBox="1"/>
          <p:nvPr/>
        </p:nvSpPr>
        <p:spPr>
          <a:xfrm>
            <a:off x="2124225" y="34991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(Text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Speech)</a:t>
            </a:r>
            <a:endParaRPr/>
          </a:p>
        </p:txBody>
      </p:sp>
      <p:cxnSp>
        <p:nvCxnSpPr>
          <p:cNvPr id="485" name="Google Shape;485;p64"/>
          <p:cNvCxnSpPr/>
          <p:nvPr/>
        </p:nvCxnSpPr>
        <p:spPr>
          <a:xfrm rot="10800000">
            <a:off x="3400950" y="4163000"/>
            <a:ext cx="858600" cy="15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64"/>
          <p:cNvSpPr txBox="1"/>
          <p:nvPr/>
        </p:nvSpPr>
        <p:spPr>
          <a:xfrm>
            <a:off x="3592650" y="36110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7" name="Google Shape;487;p64"/>
          <p:cNvSpPr txBox="1"/>
          <p:nvPr/>
        </p:nvSpPr>
        <p:spPr>
          <a:xfrm>
            <a:off x="7065125" y="1420075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some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(semantic)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representation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7025875" y="3663200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some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(semantic)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representation</a:t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 txBox="1"/>
          <p:nvPr/>
        </p:nvSpPr>
        <p:spPr>
          <a:xfrm>
            <a:off x="675425" y="396575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FFFFFF"/>
                </a:solidFill>
              </a:rPr>
              <a:t>Строение диалоговых систем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" name="Google Shape;494;p65"/>
          <p:cNvSpPr/>
          <p:nvPr/>
        </p:nvSpPr>
        <p:spPr>
          <a:xfrm>
            <a:off x="603150" y="2132400"/>
            <a:ext cx="843300" cy="7818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65"/>
          <p:cNvCxnSpPr/>
          <p:nvPr/>
        </p:nvCxnSpPr>
        <p:spPr>
          <a:xfrm flipH="1" rot="10800000">
            <a:off x="1461675" y="1734400"/>
            <a:ext cx="621000" cy="4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65"/>
          <p:cNvSpPr/>
          <p:nvPr/>
        </p:nvSpPr>
        <p:spPr>
          <a:xfrm>
            <a:off x="2366200" y="1282150"/>
            <a:ext cx="11652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5"/>
          <p:cNvSpPr txBox="1"/>
          <p:nvPr/>
        </p:nvSpPr>
        <p:spPr>
          <a:xfrm>
            <a:off x="2366200" y="12821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(Automatic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Recognition)</a:t>
            </a:r>
            <a:endParaRPr/>
          </a:p>
        </p:txBody>
      </p:sp>
      <p:sp>
        <p:nvSpPr>
          <p:cNvPr id="498" name="Google Shape;498;p65"/>
          <p:cNvSpPr txBox="1"/>
          <p:nvPr/>
        </p:nvSpPr>
        <p:spPr>
          <a:xfrm>
            <a:off x="1147400" y="1549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99" name="Google Shape;499;p65"/>
          <p:cNvCxnSpPr/>
          <p:nvPr/>
        </p:nvCxnSpPr>
        <p:spPr>
          <a:xfrm>
            <a:off x="3630975" y="1581100"/>
            <a:ext cx="8661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65"/>
          <p:cNvSpPr/>
          <p:nvPr/>
        </p:nvSpPr>
        <p:spPr>
          <a:xfrm>
            <a:off x="4826800" y="1274500"/>
            <a:ext cx="1464000" cy="12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5"/>
          <p:cNvSpPr txBox="1"/>
          <p:nvPr/>
        </p:nvSpPr>
        <p:spPr>
          <a:xfrm>
            <a:off x="4826800" y="13235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Understanding)</a:t>
            </a:r>
            <a:endParaRPr/>
          </a:p>
        </p:txBody>
      </p:sp>
      <p:sp>
        <p:nvSpPr>
          <p:cNvPr id="502" name="Google Shape;502;p65"/>
          <p:cNvSpPr txBox="1"/>
          <p:nvPr/>
        </p:nvSpPr>
        <p:spPr>
          <a:xfrm>
            <a:off x="3784300" y="12193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3" name="Google Shape;503;p65"/>
          <p:cNvSpPr/>
          <p:nvPr/>
        </p:nvSpPr>
        <p:spPr>
          <a:xfrm>
            <a:off x="6942450" y="2385975"/>
            <a:ext cx="1464000" cy="903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5"/>
          <p:cNvSpPr txBox="1"/>
          <p:nvPr/>
        </p:nvSpPr>
        <p:spPr>
          <a:xfrm>
            <a:off x="6888775" y="2385975"/>
            <a:ext cx="1655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DM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(Dialog Manager)</a:t>
            </a:r>
            <a:endParaRPr/>
          </a:p>
        </p:txBody>
      </p:sp>
      <p:cxnSp>
        <p:nvCxnSpPr>
          <p:cNvPr id="505" name="Google Shape;505;p65"/>
          <p:cNvCxnSpPr/>
          <p:nvPr/>
        </p:nvCxnSpPr>
        <p:spPr>
          <a:xfrm>
            <a:off x="6482525" y="1602700"/>
            <a:ext cx="889200" cy="597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65"/>
          <p:cNvCxnSpPr/>
          <p:nvPr/>
        </p:nvCxnSpPr>
        <p:spPr>
          <a:xfrm flipH="1">
            <a:off x="6298550" y="3434750"/>
            <a:ext cx="1264800" cy="643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65"/>
          <p:cNvSpPr/>
          <p:nvPr/>
        </p:nvSpPr>
        <p:spPr>
          <a:xfrm>
            <a:off x="4558525" y="3634025"/>
            <a:ext cx="1211100" cy="1082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5"/>
          <p:cNvSpPr txBox="1"/>
          <p:nvPr/>
        </p:nvSpPr>
        <p:spPr>
          <a:xfrm>
            <a:off x="4619775" y="35526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NLG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(Natural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Generation)</a:t>
            </a:r>
            <a:endParaRPr/>
          </a:p>
        </p:txBody>
      </p:sp>
      <p:sp>
        <p:nvSpPr>
          <p:cNvPr id="509" name="Google Shape;509;p65"/>
          <p:cNvSpPr/>
          <p:nvPr/>
        </p:nvSpPr>
        <p:spPr>
          <a:xfrm>
            <a:off x="2036575" y="3565050"/>
            <a:ext cx="1165200" cy="1082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5"/>
          <p:cNvSpPr txBox="1"/>
          <p:nvPr/>
        </p:nvSpPr>
        <p:spPr>
          <a:xfrm>
            <a:off x="2124225" y="349910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(Text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Speech)</a:t>
            </a:r>
            <a:endParaRPr/>
          </a:p>
        </p:txBody>
      </p:sp>
      <p:cxnSp>
        <p:nvCxnSpPr>
          <p:cNvPr id="511" name="Google Shape;511;p65"/>
          <p:cNvCxnSpPr/>
          <p:nvPr/>
        </p:nvCxnSpPr>
        <p:spPr>
          <a:xfrm rot="10800000">
            <a:off x="3400950" y="4163000"/>
            <a:ext cx="858600" cy="15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65"/>
          <p:cNvCxnSpPr/>
          <p:nvPr/>
        </p:nvCxnSpPr>
        <p:spPr>
          <a:xfrm rot="10800000">
            <a:off x="1108900" y="3081975"/>
            <a:ext cx="743700" cy="743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65"/>
          <p:cNvSpPr txBox="1"/>
          <p:nvPr/>
        </p:nvSpPr>
        <p:spPr>
          <a:xfrm>
            <a:off x="1047750" y="35650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speech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5"/>
          <p:cNvSpPr txBox="1"/>
          <p:nvPr/>
        </p:nvSpPr>
        <p:spPr>
          <a:xfrm>
            <a:off x="3592650" y="36110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5" name="Google Shape;515;p65"/>
          <p:cNvSpPr txBox="1"/>
          <p:nvPr/>
        </p:nvSpPr>
        <p:spPr>
          <a:xfrm>
            <a:off x="7065125" y="1420075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some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(semantic)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representation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16" name="Google Shape;516;p65"/>
          <p:cNvSpPr txBox="1"/>
          <p:nvPr/>
        </p:nvSpPr>
        <p:spPr>
          <a:xfrm>
            <a:off x="7025875" y="3663200"/>
            <a:ext cx="112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some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(semantic)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3F3F3"/>
                </a:solidFill>
              </a:rPr>
              <a:t>representation</a:t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Dialog Manager</a:t>
            </a:r>
            <a:endParaRPr/>
          </a:p>
        </p:txBody>
      </p:sp>
      <p:sp>
        <p:nvSpPr>
          <p:cNvPr id="522" name="Google Shape;522;p66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U → ASR → NLU → (       DM      ) →NLG →TTS → U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U → ASR → NLU → (DST + DPL) →NLG →TTS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DST (Dialog State Tracker)</a:t>
            </a:r>
            <a:endParaRPr/>
          </a:p>
          <a:p>
            <a:pPr indent="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DPL (Dialog Policy Learning)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414675" y="1280425"/>
            <a:ext cx="8207700" cy="3368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обсудим NLU-модуль диалоговых систем, их основные понятия и инструменты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лекция на ~1,5 часа по теме “Структура диалоговых систем (NLU/DM/NLG). NLP задачи в разработке диалоговых систем. Подходы и алгоритмы в распознавании интентов и именованных сущностей”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перерыв на 10 минут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4" name="Google Shape;174;p3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мы проведем сегодня вечер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Dialog Manager</a:t>
            </a:r>
            <a:endParaRPr/>
          </a:p>
        </p:txBody>
      </p:sp>
      <p:sp>
        <p:nvSpPr>
          <p:cNvPr id="528" name="Google Shape;528;p67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U → ASR → NLU → (DST + DPL) →NLG →TTS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DST </a:t>
            </a:r>
            <a:r>
              <a:rPr lang="ru"/>
              <a:t> (Dialog State Tracker)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определяет то, что пользователь хочет в данный момент диалога: цель, слоты и др.</a:t>
            </a:r>
            <a:endParaRPr/>
          </a:p>
          <a:p>
            <a:pPr indent="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Dialog Manager</a:t>
            </a:r>
            <a:endParaRPr/>
          </a:p>
        </p:txBody>
      </p:sp>
      <p:sp>
        <p:nvSpPr>
          <p:cNvPr id="534" name="Google Shape;534;p6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U → ASR → NLU → (DST + DPL) →NLG →TTS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DPL </a:t>
            </a:r>
            <a:r>
              <a:rPr lang="ru"/>
              <a:t>(Dialog Policy Learning)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определяет каким образом диалоговая система ответит пользователю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(важно: для целеориентированных!)   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9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общая </a:t>
            </a:r>
            <a:r>
              <a:rPr lang="ru"/>
              <a:t>схема:  </a:t>
            </a:r>
            <a:r>
              <a:rPr lang="ru">
                <a:solidFill>
                  <a:srgbClr val="0563C1"/>
                </a:solidFill>
              </a:rPr>
              <a:t>U → ASR → NLU → DM →NLG →TTS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общая схема:  </a:t>
            </a:r>
            <a:r>
              <a:rPr lang="ru">
                <a:solidFill>
                  <a:srgbClr val="0563C1"/>
                </a:solidFill>
              </a:rPr>
              <a:t>U → ASR → NLU → DM →NLG →TTS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если бот текстовый: </a:t>
            </a:r>
            <a:r>
              <a:rPr lang="ru">
                <a:solidFill>
                  <a:srgbClr val="0563C1"/>
                </a:solidFill>
              </a:rPr>
              <a:t>U → NLU → DM →NLG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1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общая схема:  </a:t>
            </a:r>
            <a:r>
              <a:rPr lang="ru">
                <a:solidFill>
                  <a:srgbClr val="0563C1"/>
                </a:solidFill>
              </a:rPr>
              <a:t>U → ASR → NLU → DM →NLG →TTS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если бот текстовый: </a:t>
            </a:r>
            <a:r>
              <a:rPr lang="ru">
                <a:solidFill>
                  <a:srgbClr val="0563C1"/>
                </a:solidFill>
              </a:rPr>
              <a:t>U → NLU → DM →NLG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если текстовый бот end-to-end: </a:t>
            </a:r>
            <a:r>
              <a:rPr lang="ru">
                <a:solidFill>
                  <a:srgbClr val="0563C1"/>
                </a:solidFill>
              </a:rPr>
              <a:t>U →end2end→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общая схема:  </a:t>
            </a:r>
            <a:r>
              <a:rPr lang="ru">
                <a:solidFill>
                  <a:srgbClr val="0563C1"/>
                </a:solidFill>
              </a:rPr>
              <a:t>U → ASR → NLU → DM →NLG →TTS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если бот текстовый: </a:t>
            </a:r>
            <a:r>
              <a:rPr lang="ru">
                <a:solidFill>
                  <a:srgbClr val="0563C1"/>
                </a:solidFill>
              </a:rPr>
              <a:t>U → NLU → DM →NLG 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если текстовый бот end-to-end: </a:t>
            </a:r>
            <a:r>
              <a:rPr lang="ru">
                <a:solidFill>
                  <a:srgbClr val="0563C1"/>
                </a:solidFill>
              </a:rPr>
              <a:t>U →end2end→ U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если бот end-to-end: </a:t>
            </a:r>
            <a:r>
              <a:rPr lang="ru">
                <a:solidFill>
                  <a:srgbClr val="0563C1"/>
                </a:solidFill>
              </a:rPr>
              <a:t>U → ASR →end2end→TTS → U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FFFF"/>
                </a:solidFill>
              </a:rPr>
              <a:t>Зачем все эти разделения и связи между модулями?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FFFF"/>
                </a:solidFill>
              </a:rPr>
              <a:t>Зная, какой структуры будет диалоговая система, можно наиболее оптимально и удачно подобрать инструменты и алгоритмы для разработки.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4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/>
              <a:t>время посмотреть вопросы в чатике...</a:t>
            </a:r>
            <a:endParaRPr sz="17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NLU-модуля</a:t>
            </a:r>
            <a:endParaRPr/>
          </a:p>
        </p:txBody>
      </p:sp>
      <p:sp>
        <p:nvSpPr>
          <p:cNvPr id="576" name="Google Shape;576;p75"/>
          <p:cNvSpPr txBox="1"/>
          <p:nvPr>
            <p:ph idx="1" type="body"/>
          </p:nvPr>
        </p:nvSpPr>
        <p:spPr>
          <a:xfrm>
            <a:off x="521494" y="1612909"/>
            <a:ext cx="8100900" cy="208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ВЫЖАТЬ все самое полезное из фразы пользователя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350" y="2372100"/>
            <a:ext cx="2444026" cy="24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583" name="Google Shape;583;p76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84" name="Google Shape;584;p76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414675" y="1280425"/>
            <a:ext cx="8207700" cy="3368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обсудим NLU-модуль диалоговых систем, их основные понятия и инструменты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лекция на ~1,5 часа по теме “Структура диалоговых систем (NLU/DM/NLG). NLP задачи в разработке диалоговых систем. Подходы и алгоритмы в распознавании интентов и именованных сущностей”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перерыв на 10 минут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лекция на ~1,5 часа по теме “Обзор инструментов разработки диалоговых систем: визуальные конструкторы, платформы и фреймворки”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80" name="Google Shape;180;p3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мы проведем сегодня вечер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590" name="Google Shape;590;p77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сигналов</a:t>
            </a:r>
            <a:r>
              <a:rPr b="1" lang="ru" sz="1200">
                <a:solidFill>
                  <a:srgbClr val="FFFFFF"/>
                </a:solidFill>
              </a:rPr>
              <a:t>:</a:t>
            </a:r>
            <a:r>
              <a:rPr lang="ru" sz="1200">
                <a:solidFill>
                  <a:srgbClr val="FFFFFF"/>
                </a:solidFill>
              </a:rPr>
              <a:t> speech recognition (распознавание речи), speech synthesis (генерация речи)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91" name="Google Shape;591;p77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597" name="Google Shape;597;p7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сигналов:</a:t>
            </a:r>
            <a:r>
              <a:rPr lang="ru" sz="1200">
                <a:solidFill>
                  <a:srgbClr val="FFFFFF"/>
                </a:solidFill>
              </a:rPr>
              <a:t> speech recognition (распознавание речи), speech synthesis (генерация речи)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слов</a:t>
            </a:r>
            <a:r>
              <a:rPr b="1" lang="ru" sz="1200">
                <a:solidFill>
                  <a:srgbClr val="FFFFFF"/>
                </a:solidFill>
              </a:rPr>
              <a:t>:</a:t>
            </a:r>
            <a:r>
              <a:rPr lang="ru" sz="1200">
                <a:solidFill>
                  <a:srgbClr val="FFFFFF"/>
                </a:solidFill>
              </a:rPr>
              <a:t> error correction (исправление опечаток), normalization (нормализация: лемматизация или стемминг), morphological analysis (морфологический анализ)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98" name="Google Shape;598;p78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  <p:sp>
        <p:nvSpPr>
          <p:cNvPr id="599" name="Google Shape;599;p78"/>
          <p:cNvSpPr txBox="1"/>
          <p:nvPr/>
        </p:nvSpPr>
        <p:spPr>
          <a:xfrm>
            <a:off x="2269825" y="2083750"/>
            <a:ext cx="1956900" cy="6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“собаки” → “собака”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“думали” → “думать”</a:t>
            </a:r>
            <a:endParaRPr/>
          </a:p>
        </p:txBody>
      </p:sp>
      <p:sp>
        <p:nvSpPr>
          <p:cNvPr id="600" name="Google Shape;600;p78"/>
          <p:cNvSpPr txBox="1"/>
          <p:nvPr/>
        </p:nvSpPr>
        <p:spPr>
          <a:xfrm>
            <a:off x="5368675" y="1999250"/>
            <a:ext cx="2182800" cy="6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“яблочный” → “яблочн”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“думали” → “дума”</a:t>
            </a:r>
            <a:endParaRPr/>
          </a:p>
        </p:txBody>
      </p:sp>
      <p:sp>
        <p:nvSpPr>
          <p:cNvPr id="601" name="Google Shape;601;p78"/>
          <p:cNvSpPr txBox="1"/>
          <p:nvPr/>
        </p:nvSpPr>
        <p:spPr>
          <a:xfrm>
            <a:off x="865725" y="2969250"/>
            <a:ext cx="51654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595959"/>
                </a:solidFill>
              </a:rPr>
              <a:t>б</a:t>
            </a:r>
            <a:r>
              <a:rPr lang="ru" sz="1600">
                <a:solidFill>
                  <a:srgbClr val="FF0000"/>
                </a:solidFill>
              </a:rPr>
              <a:t>а</a:t>
            </a:r>
            <a:r>
              <a:rPr lang="ru" sz="1600">
                <a:solidFill>
                  <a:srgbClr val="595959"/>
                </a:solidFill>
              </a:rPr>
              <a:t>льшой к</a:t>
            </a:r>
            <a:r>
              <a:rPr lang="ru" sz="1600">
                <a:solidFill>
                  <a:srgbClr val="FF0000"/>
                </a:solidFill>
              </a:rPr>
              <a:t>рс</a:t>
            </a:r>
            <a:r>
              <a:rPr lang="ru" sz="1600">
                <a:solidFill>
                  <a:srgbClr val="595959"/>
                </a:solidFill>
              </a:rPr>
              <a:t>ивый оф</a:t>
            </a:r>
            <a:r>
              <a:rPr lang="ru" sz="1600">
                <a:solidFill>
                  <a:srgbClr val="FF0000"/>
                </a:solidFill>
              </a:rPr>
              <a:t>е</a:t>
            </a:r>
            <a:r>
              <a:rPr lang="ru" sz="1600">
                <a:solidFill>
                  <a:srgbClr val="595959"/>
                </a:solidFill>
              </a:rPr>
              <a:t>с</a:t>
            </a:r>
            <a:r>
              <a:rPr lang="ru" sz="1200"/>
              <a:t> -&gt; </a:t>
            </a:r>
            <a:r>
              <a:rPr lang="ru" sz="1600">
                <a:solidFill>
                  <a:srgbClr val="595959"/>
                </a:solidFill>
              </a:rPr>
              <a:t>б</a:t>
            </a:r>
            <a:r>
              <a:rPr lang="ru" sz="1600">
                <a:solidFill>
                  <a:srgbClr val="FF0000"/>
                </a:solidFill>
              </a:rPr>
              <a:t>о</a:t>
            </a:r>
            <a:r>
              <a:rPr lang="ru" sz="1600">
                <a:solidFill>
                  <a:srgbClr val="595959"/>
                </a:solidFill>
              </a:rPr>
              <a:t>льшой кр</a:t>
            </a:r>
            <a:r>
              <a:rPr lang="ru" sz="1600">
                <a:solidFill>
                  <a:srgbClr val="FF0000"/>
                </a:solidFill>
              </a:rPr>
              <a:t>а</a:t>
            </a:r>
            <a:r>
              <a:rPr lang="ru" sz="1600">
                <a:solidFill>
                  <a:srgbClr val="595959"/>
                </a:solidFill>
              </a:rPr>
              <a:t>сивый оф</a:t>
            </a:r>
            <a:r>
              <a:rPr lang="ru" sz="1600">
                <a:solidFill>
                  <a:srgbClr val="FF0000"/>
                </a:solidFill>
              </a:rPr>
              <a:t>и</a:t>
            </a:r>
            <a:r>
              <a:rPr lang="ru" sz="1600">
                <a:solidFill>
                  <a:srgbClr val="595959"/>
                </a:solidFill>
              </a:rPr>
              <a:t>с</a:t>
            </a:r>
            <a:endParaRPr sz="1200"/>
          </a:p>
        </p:txBody>
      </p:sp>
      <p:pic>
        <p:nvPicPr>
          <p:cNvPr id="602" name="Google Shape;6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850" y="3754750"/>
            <a:ext cx="52959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608" name="Google Shape;608;p79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сигналов:</a:t>
            </a:r>
            <a:r>
              <a:rPr lang="ru" sz="1200">
                <a:solidFill>
                  <a:srgbClr val="FFFFFF"/>
                </a:solidFill>
              </a:rPr>
              <a:t> speech recognition (распознавание речи), speech synthesis (генерация речи)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слов:</a:t>
            </a:r>
            <a:r>
              <a:rPr lang="ru" sz="1200">
                <a:solidFill>
                  <a:srgbClr val="FFFFFF"/>
                </a:solidFill>
              </a:rPr>
              <a:t> error correction (исправление опечаток), normalization (нормализация: лемматизация или стемминг), morphological analysis (морфологический анализ)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словосочетаний</a:t>
            </a:r>
            <a:r>
              <a:rPr b="1" lang="ru" sz="1200">
                <a:solidFill>
                  <a:srgbClr val="FFFFFF"/>
                </a:solidFill>
              </a:rPr>
              <a:t>:</a:t>
            </a:r>
            <a:r>
              <a:rPr lang="ru" sz="1200">
                <a:solidFill>
                  <a:srgbClr val="FFFFFF"/>
                </a:solidFill>
              </a:rPr>
              <a:t> POS-tagging (разметка частей речи), named entity recognition (извлечение именованных сущностей), word segmentation (сегментация слов)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609" name="Google Shape;609;p79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  <p:sp>
        <p:nvSpPr>
          <p:cNvPr id="610" name="Google Shape;610;p79"/>
          <p:cNvSpPr txBox="1"/>
          <p:nvPr/>
        </p:nvSpPr>
        <p:spPr>
          <a:xfrm>
            <a:off x="747025" y="3199300"/>
            <a:ext cx="5065800" cy="14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James Blake приезжал в Россию летом 2019 года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" sz="1600">
                <a:solidFill>
                  <a:schemeClr val="dk1"/>
                </a:solidFill>
              </a:rPr>
              <a:t>musician: James Blake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" sz="1600">
                <a:solidFill>
                  <a:schemeClr val="dk1"/>
                </a:solidFill>
              </a:rPr>
              <a:t>location: Россия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" sz="1600">
                <a:solidFill>
                  <a:schemeClr val="dk1"/>
                </a:solidFill>
              </a:rPr>
              <a:t>date: лето 2019 года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11" name="Google Shape;611;p79"/>
          <p:cNvSpPr txBox="1"/>
          <p:nvPr/>
        </p:nvSpPr>
        <p:spPr>
          <a:xfrm>
            <a:off x="3208325" y="2614375"/>
            <a:ext cx="54561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words = [</a:t>
            </a:r>
            <a:r>
              <a:rPr lang="ru" sz="1300">
                <a:solidFill>
                  <a:schemeClr val="dk1"/>
                </a:solidFill>
              </a:rPr>
              <a:t>James, Blake, приезжал, в, Россию, летом, 2019, года]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617" name="Google Shape;617;p8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сигналов:</a:t>
            </a:r>
            <a:r>
              <a:rPr lang="ru" sz="1200">
                <a:solidFill>
                  <a:srgbClr val="FFFFFF"/>
                </a:solidFill>
              </a:rPr>
              <a:t> speech recognition (распознавание речи), speech synthesis (генерация речи)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слов:</a:t>
            </a:r>
            <a:r>
              <a:rPr lang="ru" sz="1200">
                <a:solidFill>
                  <a:srgbClr val="FFFFFF"/>
                </a:solidFill>
              </a:rPr>
              <a:t> error correction (исправление опечаток), normalization (нормализация: лемматизация или стемминг), morphological analysis (морфологический анализ)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словосочетаний:</a:t>
            </a:r>
            <a:r>
              <a:rPr lang="ru" sz="1200">
                <a:solidFill>
                  <a:srgbClr val="FFFFFF"/>
                </a:solidFill>
              </a:rPr>
              <a:t> POS-tagging (разметка частей речи), named entity recognition (извлечение именованных сущностей), word segmentation (сегментация слов)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предложений</a:t>
            </a:r>
            <a:r>
              <a:rPr b="1" lang="ru" sz="1200">
                <a:solidFill>
                  <a:srgbClr val="FFFFFF"/>
                </a:solidFill>
              </a:rPr>
              <a:t>:</a:t>
            </a:r>
            <a:r>
              <a:rPr lang="ru" sz="1200">
                <a:solidFill>
                  <a:srgbClr val="FFFFFF"/>
                </a:solidFill>
              </a:rPr>
              <a:t> sentence segmentation (сегментация предложений), query answering (ответы на вопросы), word sense disambiguation (снятие лексической многозначности), syntax parsing (синтаксический разбор)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618" name="Google Shape;618;p80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  <p:pic>
        <p:nvPicPr>
          <p:cNvPr id="619" name="Google Shape;61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601" y="2954680"/>
            <a:ext cx="3846225" cy="19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625" name="Google Shape;625;p81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сигналов:</a:t>
            </a:r>
            <a:r>
              <a:rPr lang="ru" sz="1200">
                <a:solidFill>
                  <a:srgbClr val="FFFFFF"/>
                </a:solidFill>
              </a:rPr>
              <a:t> speech recognition (распознавание речи), speech synthesis (генерация речи)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слов:</a:t>
            </a:r>
            <a:r>
              <a:rPr lang="ru" sz="1200">
                <a:solidFill>
                  <a:srgbClr val="FFFFFF"/>
                </a:solidFill>
              </a:rPr>
              <a:t> error correction (исправление опечаток), normalization (нормализация: лемматизация или стемминг), morphological analysis (морфологический анализ)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словосочетаний:</a:t>
            </a:r>
            <a:r>
              <a:rPr lang="ru" sz="1200">
                <a:solidFill>
                  <a:srgbClr val="FFFFFF"/>
                </a:solidFill>
              </a:rPr>
              <a:t> POS-tagging (разметка частей речи), named entity recognition (извлечение именованных сущностей), word segmentation (сегментация слов)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предложений:</a:t>
            </a:r>
            <a:r>
              <a:rPr lang="ru" sz="1200">
                <a:solidFill>
                  <a:srgbClr val="FFFFFF"/>
                </a:solidFill>
              </a:rPr>
              <a:t> sentence segmentation (сегментация предложений), query answering (ответы на вопросы), word sense disambiguation (снятие лексической многозначности), syntax parsing (синтаксический разбор)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параграфов</a:t>
            </a:r>
            <a:r>
              <a:rPr b="1" lang="ru" sz="1200">
                <a:solidFill>
                  <a:srgbClr val="FFFFFF"/>
                </a:solidFill>
              </a:rPr>
              <a:t>:</a:t>
            </a:r>
            <a:r>
              <a:rPr lang="ru" sz="1200">
                <a:solidFill>
                  <a:srgbClr val="FFFFFF"/>
                </a:solidFill>
              </a:rPr>
              <a:t> coreference resolution (разрешение кореференций), language detection (определение языка), sentiment analysis (анализ тональности), intent recognition (распознавание интентов)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626" name="Google Shape;626;p81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  <p:pic>
        <p:nvPicPr>
          <p:cNvPr id="627" name="Google Shape;62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625" y="3553930"/>
            <a:ext cx="4572001" cy="14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633" name="Google Shape;633;p8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сигналов:</a:t>
            </a:r>
            <a:r>
              <a:rPr lang="ru" sz="1200">
                <a:solidFill>
                  <a:srgbClr val="FFFFFF"/>
                </a:solidFill>
              </a:rPr>
              <a:t> speech recognition (распознавание речи), speech synthesis (генерация речи)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слов:</a:t>
            </a:r>
            <a:r>
              <a:rPr lang="ru" sz="1200">
                <a:solidFill>
                  <a:srgbClr val="FFFFFF"/>
                </a:solidFill>
              </a:rPr>
              <a:t> error correction (исправление опечаток), normalization (нормализация: лемматизация или стемминг), morphological analysis (морфологический анализ)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словосочетаний:</a:t>
            </a:r>
            <a:r>
              <a:rPr lang="ru" sz="1200">
                <a:solidFill>
                  <a:srgbClr val="FFFFFF"/>
                </a:solidFill>
              </a:rPr>
              <a:t> POS-tagging (разметка частей речи), named entity recognition (извлечение именованных сущностей), word segmentation (сегментация слов)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предложений:</a:t>
            </a:r>
            <a:r>
              <a:rPr lang="ru" sz="1200">
                <a:solidFill>
                  <a:srgbClr val="FFFFFF"/>
                </a:solidFill>
              </a:rPr>
              <a:t> sentence segmentation (сегментация предложений), query answering (ответы на вопросы), word sense disambiguation (снятие лексической многозначности), syntax parsing (синтаксический разбор)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параграфов:</a:t>
            </a:r>
            <a:r>
              <a:rPr lang="ru" sz="1200">
                <a:solidFill>
                  <a:srgbClr val="FFFFFF"/>
                </a:solidFill>
              </a:rPr>
              <a:t> coreference resolution (разрешение кореференций), language detection (определение языка), sentiment analysis (анализ тональности), intent recognition (распознавание интентов)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документов</a:t>
            </a:r>
            <a:r>
              <a:rPr b="1" lang="ru" sz="1200">
                <a:solidFill>
                  <a:srgbClr val="FFFFFF"/>
                </a:solidFill>
              </a:rPr>
              <a:t>:</a:t>
            </a:r>
            <a:r>
              <a:rPr lang="ru" sz="1200">
                <a:solidFill>
                  <a:srgbClr val="FFFFFF"/>
                </a:solidFill>
              </a:rPr>
              <a:t> text summarization (автоматическое реферирование текста), machine translation (машинный перевод), topic modeling (тематическое моделирование)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634" name="Google Shape;634;p82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640" name="Google Shape;640;p8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сигналов:</a:t>
            </a:r>
            <a:r>
              <a:rPr lang="ru" sz="1200">
                <a:solidFill>
                  <a:srgbClr val="FFFFFF"/>
                </a:solidFill>
              </a:rPr>
              <a:t> speech recognition (распознавание речи), speech synthesis (генерация речи)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слов:</a:t>
            </a:r>
            <a:r>
              <a:rPr lang="ru" sz="1200">
                <a:solidFill>
                  <a:srgbClr val="FFFFFF"/>
                </a:solidFill>
              </a:rPr>
              <a:t> error correction (исправление опечаток), normalization (нормализация: лемматизация или стемминг), morphological analysis (морфологический анализ)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словосочетаний:</a:t>
            </a:r>
            <a:r>
              <a:rPr lang="ru" sz="1200">
                <a:solidFill>
                  <a:srgbClr val="FFFFFF"/>
                </a:solidFill>
              </a:rPr>
              <a:t> POS-tagging (разметка частей речи), named entity recognition (извлечение именованных сущностей), word segmentation (сегментация слов)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предложений:</a:t>
            </a:r>
            <a:r>
              <a:rPr lang="ru" sz="1200">
                <a:solidFill>
                  <a:srgbClr val="FFFFFF"/>
                </a:solidFill>
              </a:rPr>
              <a:t> sentence segmentation (сегментация предложений), query answering (ответы на вопросы), word sense disambiguation (снятие лексической многозначности), syntax parsing (синтаксический разбор)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параграфов:</a:t>
            </a:r>
            <a:r>
              <a:rPr lang="ru" sz="1200">
                <a:solidFill>
                  <a:srgbClr val="FFFFFF"/>
                </a:solidFill>
              </a:rPr>
              <a:t> coreference resolution (разрешение кореференций), language detection (определение языка), sentiment analysis (анализ тональности), intent recognition (распознавание интентов)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документов:</a:t>
            </a:r>
            <a:r>
              <a:rPr lang="ru" sz="1200">
                <a:solidFill>
                  <a:srgbClr val="FFFFFF"/>
                </a:solidFill>
              </a:rPr>
              <a:t> text summarization (автоматическое реферирование текста), machine translation (машинный перевод), topic modeling (тематическое моделирование)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корпуса</a:t>
            </a:r>
            <a:r>
              <a:rPr b="1" lang="ru" sz="1200">
                <a:solidFill>
                  <a:srgbClr val="FFFFFF"/>
                </a:solidFill>
              </a:rPr>
              <a:t>:</a:t>
            </a:r>
            <a:r>
              <a:rPr lang="ru" sz="1200">
                <a:solidFill>
                  <a:srgbClr val="FFFFFF"/>
                </a:solidFill>
              </a:rPr>
              <a:t> deduplication (удаление дубликатов), informational retrieval (информационный поис</a:t>
            </a:r>
            <a:r>
              <a:rPr lang="ru" sz="1200"/>
              <a:t>к)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641" name="Google Shape;641;p83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647" name="Google Shape;647;p84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сигналов:</a:t>
            </a:r>
            <a:r>
              <a:rPr lang="ru" sz="1200">
                <a:solidFill>
                  <a:srgbClr val="FFFFFF"/>
                </a:solidFill>
              </a:rPr>
              <a:t> speech recognition (распознавание речи), speech synthesis (генерация речи)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слов:</a:t>
            </a:r>
            <a:r>
              <a:rPr lang="ru" sz="1200">
                <a:solidFill>
                  <a:srgbClr val="FFFFFF"/>
                </a:solidFill>
              </a:rPr>
              <a:t> error correction (исправление опечаток), normalization (нормализация: лемматизация или стемминг), morphological analysis (морфологический анализ)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словосочетаний:</a:t>
            </a:r>
            <a:r>
              <a:rPr lang="ru" sz="1200">
                <a:solidFill>
                  <a:srgbClr val="FFFFFF"/>
                </a:solidFill>
              </a:rPr>
              <a:t> POS-tagging (разметка частей речи), </a:t>
            </a:r>
            <a:r>
              <a:rPr b="1" lang="ru" sz="1200">
                <a:solidFill>
                  <a:srgbClr val="0563C1"/>
                </a:solidFill>
              </a:rPr>
              <a:t>named entity recognition (извлечение именованных сущностей)</a:t>
            </a:r>
            <a:r>
              <a:rPr lang="ru" sz="1200">
                <a:solidFill>
                  <a:srgbClr val="FFFFFF"/>
                </a:solidFill>
              </a:rPr>
              <a:t>, word segmentation (сегментация слов)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предложений:</a:t>
            </a:r>
            <a:r>
              <a:rPr lang="ru" sz="1200">
                <a:solidFill>
                  <a:srgbClr val="FFFFFF"/>
                </a:solidFill>
              </a:rPr>
              <a:t> sentence segmentation (сегментация предложений), query answering (ответы на вопросы), word sense disambiguation (снятие лексической многозначности), syntax parsing (синтаксический разбор)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параграфов:</a:t>
            </a:r>
            <a:r>
              <a:rPr lang="ru" sz="1200">
                <a:solidFill>
                  <a:srgbClr val="FFFFFF"/>
                </a:solidFill>
              </a:rPr>
              <a:t> coreference resolution (разрешение кореференций), language detection (определение языка), sentiment analysis (анализ тональности), </a:t>
            </a:r>
            <a:r>
              <a:rPr b="1" lang="ru" sz="1200">
                <a:solidFill>
                  <a:srgbClr val="0563C1"/>
                </a:solidFill>
              </a:rPr>
              <a:t>intent recognition (распознавание интентов)</a:t>
            </a:r>
            <a:endParaRPr b="1" sz="1200">
              <a:solidFill>
                <a:srgbClr val="0563C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документов:</a:t>
            </a:r>
            <a:r>
              <a:rPr lang="ru" sz="1200">
                <a:solidFill>
                  <a:srgbClr val="FFFFFF"/>
                </a:solidFill>
              </a:rPr>
              <a:t> text summarization (автоматическое реферирование текста), machine translation (машинный перевод), topic modeling (тематическое моделирование)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ru" sz="1200">
                <a:solidFill>
                  <a:srgbClr val="FFFFFF"/>
                </a:solidFill>
              </a:rPr>
              <a:t>на уровне корпуса:</a:t>
            </a:r>
            <a:r>
              <a:rPr lang="ru" sz="1200">
                <a:solidFill>
                  <a:srgbClr val="FFFFFF"/>
                </a:solidFill>
              </a:rPr>
              <a:t> deduplication (удаление дубликатов), informational retrieval (информационный поиск)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648" name="Google Shape;648;p84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FFFFFF"/>
                </a:solidFill>
              </a:rPr>
              <a:t>Основные задачи NLP </a:t>
            </a:r>
            <a:endParaRPr/>
          </a:p>
        </p:txBody>
      </p:sp>
      <p:sp>
        <p:nvSpPr>
          <p:cNvPr id="654" name="Google Shape;654;p85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63C1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сигналов:</a:t>
            </a:r>
            <a:r>
              <a:rPr lang="ru" sz="1200">
                <a:solidFill>
                  <a:srgbClr val="0563C1"/>
                </a:solidFill>
              </a:rPr>
              <a:t> speech recognition (распознавание речи), speech synthesis (генерация речи)</a:t>
            </a:r>
            <a:endParaRPr sz="1200">
              <a:solidFill>
                <a:srgbClr val="0563C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слов:</a:t>
            </a:r>
            <a:r>
              <a:rPr lang="ru" sz="1200">
                <a:solidFill>
                  <a:srgbClr val="0563C1"/>
                </a:solidFill>
              </a:rPr>
              <a:t> error correction (исправление опечаток), normalization (нормализация: лемматизация или стемминг), morphological analysis (морфологический анализ)</a:t>
            </a:r>
            <a:endParaRPr sz="1200">
              <a:solidFill>
                <a:srgbClr val="0563C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словосочетаний:</a:t>
            </a:r>
            <a:r>
              <a:rPr lang="ru" sz="1200">
                <a:solidFill>
                  <a:srgbClr val="0563C1"/>
                </a:solidFill>
              </a:rPr>
              <a:t> POS-tagging (разметка частей речи), named entity recognition (извлечение именованных сущностей), word segmentation (сегментация слов)</a:t>
            </a:r>
            <a:endParaRPr sz="1200">
              <a:solidFill>
                <a:srgbClr val="0563C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предложений:</a:t>
            </a:r>
            <a:r>
              <a:rPr lang="ru" sz="1200">
                <a:solidFill>
                  <a:srgbClr val="0563C1"/>
                </a:solidFill>
              </a:rPr>
              <a:t> sentence segmentation (сегментация предложений), query answering (ответы на вопросы), word sense disambiguation (снятие лексической многозначности), syntax parsing (синтаксический разбор)</a:t>
            </a:r>
            <a:endParaRPr sz="1200">
              <a:solidFill>
                <a:srgbClr val="0563C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параграфов:</a:t>
            </a:r>
            <a:r>
              <a:rPr lang="ru" sz="1200">
                <a:solidFill>
                  <a:srgbClr val="0563C1"/>
                </a:solidFill>
              </a:rPr>
              <a:t> coreference resolution (разрешение кореференций), language detection (определение языка), sentiment analysis (анализ тональности), intent recognition (распознавание интентов)</a:t>
            </a:r>
            <a:endParaRPr sz="1200">
              <a:solidFill>
                <a:srgbClr val="0563C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документов:</a:t>
            </a:r>
            <a:r>
              <a:rPr lang="ru" sz="1200">
                <a:solidFill>
                  <a:srgbClr val="0563C1"/>
                </a:solidFill>
              </a:rPr>
              <a:t> text summarization (автоматическое реферирование текста), machine translation (машинный перевод), topic modeling (тематическое моделирование)</a:t>
            </a:r>
            <a:endParaRPr sz="1200">
              <a:solidFill>
                <a:srgbClr val="0563C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Char char="●"/>
            </a:pPr>
            <a:r>
              <a:rPr b="1" lang="ru" sz="1200">
                <a:solidFill>
                  <a:srgbClr val="0563C1"/>
                </a:solidFill>
              </a:rPr>
              <a:t>на уровне корпуса:</a:t>
            </a:r>
            <a:r>
              <a:rPr lang="ru" sz="1200">
                <a:solidFill>
                  <a:srgbClr val="0563C1"/>
                </a:solidFill>
              </a:rPr>
              <a:t> deduplication (удаление дубликатов), informational retrieval (информационный поиск)</a:t>
            </a:r>
            <a:endParaRPr sz="1900">
              <a:solidFill>
                <a:srgbClr val="0563C1"/>
              </a:solidFill>
            </a:endParaRPr>
          </a:p>
        </p:txBody>
      </p:sp>
      <p:sp>
        <p:nvSpPr>
          <p:cNvPr id="655" name="Google Shape;655;p85"/>
          <p:cNvSpPr txBox="1"/>
          <p:nvPr/>
        </p:nvSpPr>
        <p:spPr>
          <a:xfrm>
            <a:off x="72750" y="4790250"/>
            <a:ext cx="4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(по мотивам открытых лекций В.Бугайченко) </a:t>
            </a:r>
            <a:endParaRPr sz="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Передышка!</a:t>
            </a:r>
            <a:endParaRPr/>
          </a:p>
        </p:txBody>
      </p:sp>
      <p:sp>
        <p:nvSpPr>
          <p:cNvPr id="661" name="Google Shape;661;p86"/>
          <p:cNvSpPr txBox="1"/>
          <p:nvPr>
            <p:ph idx="1" type="body"/>
          </p:nvPr>
        </p:nvSpPr>
        <p:spPr>
          <a:xfrm>
            <a:off x="521494" y="1612909"/>
            <a:ext cx="8100900" cy="208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и время посмотреть чатик на наличие вопросов...</a:t>
            </a:r>
            <a:endParaRPr/>
          </a:p>
        </p:txBody>
      </p:sp>
      <p:pic>
        <p:nvPicPr>
          <p:cNvPr id="662" name="Google Shape;66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150" y="2058850"/>
            <a:ext cx="4755149" cy="26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414675" y="1280425"/>
            <a:ext cx="8207700" cy="3368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обсудим NLU-модуль диалоговых систем, их основные понятия и инструменты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лекция на ~1,5 часа по теме “Структура диалоговых систем (NLU/DM/NLG). NLP задачи в разработке диалоговых систем. Подходы и алгоритмы в распознавании интентов и именованных сущностей”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перерыв на 10 минут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лекция на ~1,5 часа по теме “Обзор инструментов разработки диалоговых систем: визуальные конструкторы, платформы и фреймворки”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вопросы - пишите в чат, после смысловых блоков по ходу рассказа буду отвечать</a:t>
            </a:r>
            <a:endParaRPr sz="1700"/>
          </a:p>
        </p:txBody>
      </p:sp>
      <p:sp>
        <p:nvSpPr>
          <p:cNvPr id="186" name="Google Shape;186;p3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мы проведем сегодня вечер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IR + NER</a:t>
            </a:r>
            <a:endParaRPr/>
          </a:p>
        </p:txBody>
      </p:sp>
      <p:sp>
        <p:nvSpPr>
          <p:cNvPr id="668" name="Google Shape;668;p87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563C1"/>
                </a:solidFill>
              </a:rPr>
              <a:t>IR (intent recignition, распознавание интентов)</a:t>
            </a:r>
            <a:r>
              <a:rPr lang="ru"/>
              <a:t> - часть NLU-модуля диалоговой системы, который отвечает за "понимание" смысла во фразе.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563C1"/>
                </a:solidFill>
              </a:rPr>
              <a:t>NER (named entity recognition) </a:t>
            </a:r>
            <a:r>
              <a:rPr lang="ru"/>
              <a:t>- тоже часть NLU, но уже умеет вычленять из фразы определенные слова и словосочетания, объединенные определенными свойствами.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IR + NER</a:t>
            </a:r>
            <a:endParaRPr/>
          </a:p>
        </p:txBody>
      </p:sp>
      <p:sp>
        <p:nvSpPr>
          <p:cNvPr id="674" name="Google Shape;674;p8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0563C1"/>
                </a:solidFill>
              </a:rPr>
              <a:t>IR (intent recignition, распознавание интентов)</a:t>
            </a:r>
            <a:r>
              <a:rPr lang="ru"/>
              <a:t> - часть NLU-модуля диалоговой системы, который отвечает за "понимание" смысла во фразе.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0563C1"/>
                </a:solidFill>
              </a:rPr>
              <a:t>NER (named entity recognition) </a:t>
            </a:r>
            <a:r>
              <a:rPr lang="ru"/>
              <a:t>- тоже часть NLU, но уже умеет вычленять из фразы определенные слова и словосочетания, объединенные определенными свойствами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rgbClr val="0563C1"/>
                </a:solidFill>
              </a:rPr>
              <a:t>IR + NER - основные ребята, которые отвечают за понимание смысла во фразе.</a:t>
            </a:r>
            <a:endParaRPr b="1" sz="1400"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/>
              <a:t>Причем формат этого понимания отличается от системы к системе. Но сама архитектура "</a:t>
            </a:r>
            <a:r>
              <a:rPr i="1" lang="ru" sz="1400"/>
              <a:t>фраза отдается на вход некоторому черному ящику и из этого ящика на выходе получается некоторое представление смысла сказанного в формате, который умеет понимать диалоговый менеджер</a:t>
            </a:r>
            <a:r>
              <a:rPr lang="ru" sz="1400"/>
              <a:t>" остается неизменной.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FFFFFF"/>
                </a:solidFill>
              </a:rPr>
              <a:t>Распознавание интентов и именованных сущностей на практике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80" name="Google Shape;680;p89"/>
          <p:cNvSpPr txBox="1"/>
          <p:nvPr>
            <p:ph idx="1" type="body"/>
          </p:nvPr>
        </p:nvSpPr>
        <p:spPr>
          <a:xfrm>
            <a:off x="521500" y="1200400"/>
            <a:ext cx="83613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ru" sz="1300">
                <a:solidFill>
                  <a:srgbClr val="0563C1"/>
                </a:solidFill>
              </a:rPr>
              <a:t>&gt;&gt;&gt; добрый день, подскажите, пожалуйста, какая процентная ставка у кредита "цветочный"?</a:t>
            </a:r>
            <a:endParaRPr b="1" i="1" sz="1300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FFFF"/>
                </a:solidFill>
              </a:rPr>
              <a:t>Интент: </a:t>
            </a:r>
            <a:r>
              <a:rPr lang="ru" sz="1100">
                <a:solidFill>
                  <a:srgbClr val="FFFFFF"/>
                </a:solidFill>
              </a:rPr>
              <a:t>процентная_ставка_кредит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FFFF"/>
                </a:solidFill>
              </a:rPr>
              <a:t>Сущности</a:t>
            </a:r>
            <a:r>
              <a:rPr lang="ru" sz="1100">
                <a:solidFill>
                  <a:srgbClr val="FFFFFF"/>
                </a:solidFill>
              </a:rPr>
              <a:t>: "цветочный"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FFFF"/>
                </a:solidFill>
              </a:rPr>
              <a:t>Интент</a:t>
            </a:r>
            <a:r>
              <a:rPr lang="ru" sz="1100">
                <a:solidFill>
                  <a:srgbClr val="FFFFFF"/>
                </a:solidFill>
              </a:rPr>
              <a:t>: ставка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FFFF"/>
                </a:solidFill>
              </a:rPr>
              <a:t>Сущности</a:t>
            </a:r>
            <a:r>
              <a:rPr lang="ru" sz="1100">
                <a:solidFill>
                  <a:srgbClr val="FFFFFF"/>
                </a:solidFill>
              </a:rPr>
              <a:t>: кредит цветочный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686" name="Google Shape;686;p9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 датасеты и корпусы</a:t>
            </a:r>
            <a:endParaRPr/>
          </a:p>
        </p:txBody>
      </p:sp>
      <p:sp>
        <p:nvSpPr>
          <p:cNvPr id="692" name="Google Shape;692;p91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ru" sz="1665"/>
              <a:t>Корпус - это набор текстов: больших, маленьких, по предложению, по параграфу, по слову… </a:t>
            </a:r>
            <a:endParaRPr sz="1665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65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65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65"/>
              <a:t>Сложности:</a:t>
            </a:r>
            <a:endParaRPr sz="1665"/>
          </a:p>
          <a:p>
            <a:pPr indent="-33432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65"/>
              <a:buChar char="•"/>
            </a:pPr>
            <a:r>
              <a:rPr lang="ru" sz="1665"/>
              <a:t>лицензия</a:t>
            </a:r>
            <a:endParaRPr sz="1665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5"/>
              <a:buChar char="•"/>
            </a:pPr>
            <a:r>
              <a:rPr lang="ru" sz="1665"/>
              <a:t>язык</a:t>
            </a:r>
            <a:endParaRPr sz="1665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5"/>
              <a:buChar char="•"/>
            </a:pPr>
            <a:r>
              <a:rPr lang="ru" sz="1665"/>
              <a:t>формат</a:t>
            </a:r>
            <a:endParaRPr sz="1665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5"/>
              <a:buChar char="•"/>
            </a:pPr>
            <a:r>
              <a:rPr lang="ru" sz="1665"/>
              <a:t>домен</a:t>
            </a:r>
            <a:endParaRPr sz="1665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5"/>
              <a:buChar char="•"/>
            </a:pPr>
            <a:r>
              <a:rPr lang="ru" sz="1665"/>
              <a:t>разметка</a:t>
            </a:r>
            <a:endParaRPr sz="1665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5"/>
              <a:buChar char="•"/>
            </a:pPr>
            <a:r>
              <a:rPr lang="ru" sz="1665"/>
              <a:t>размер</a:t>
            </a:r>
            <a:endParaRPr sz="1665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698" name="Google Shape;698;p9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04" name="Google Shape;704;p9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5" name="Google Shape;705;p93"/>
          <p:cNvGraphicFramePr/>
          <p:nvPr/>
        </p:nvGraphicFramePr>
        <p:xfrm>
          <a:off x="745250" y="276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{7257BD1A-2755-4B42-BF1A-9C0C77C47C02}</a:tableStyleId>
              </a:tblPr>
              <a:tblGrid>
                <a:gridCol w="7653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</a:t>
                      </a: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nltk </a:t>
                      </a:r>
                      <a:r>
                        <a:rPr lang="ru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</a:t>
                      </a: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word_tokenize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word_tokenize("Санкт-Петербург - северная столица России.")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6AA84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Out[8]:</a:t>
                      </a: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['Санкт-Петербург', '-', 'северная', 'столица', 'России', '.']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11" name="Google Shape;711;p94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17" name="Google Shape;717;p95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стемминг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23" name="Google Shape;723;p96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414675" y="1280425"/>
            <a:ext cx="8207700" cy="3368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обсудим NLU-модуль диалоговых систем, их основные понятия и инструменты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лекция на ~1,5 часа по теме “Структура диалоговых систем (NLU/DM/NLG). NLP задачи в разработке диалоговых систем. Подходы и алгоритмы в распознавании интентов и именованных сущностей”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перерыв на 10 минут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лекция на ~1,5 часа по теме “Обзор инструментов разработки диалоговых систем: визуальные конструкторы, платформы и фреймворки”</a:t>
            </a:r>
            <a:endParaRPr sz="17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ru" sz="1700"/>
              <a:t>вопросы - пишите в чат, после смысловых блоков по ходу рассказа буду отвечать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ru" sz="1700"/>
              <a:t>будет домашнее задание, в проверяющих ставьте Дарью Сердюк и Светлану Вольскую</a:t>
            </a:r>
            <a:endParaRPr sz="1700"/>
          </a:p>
        </p:txBody>
      </p:sp>
      <p:sp>
        <p:nvSpPr>
          <p:cNvPr id="192" name="Google Shape;192;p3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мы проведем сегодня вечер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29" name="Google Shape;729;p97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35" name="Google Shape;735;p9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41" name="Google Shape;741;p99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lowercase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47" name="Google Shape;747;p10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lowercase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53" name="Google Shape;753;p101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lowercase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59" name="Google Shape;759;p10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lowercase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n-grams + TF-IDF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65" name="Google Shape;765;p10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токенизация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лемматизация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lowercase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n-grams + TF-IDF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word2vec (GloVe, fasttext)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71" name="Google Shape;771;p104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2500" lnSpcReduction="20000"/>
          </a:bodyPr>
          <a:lstStyle/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токенизация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лемматизация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стемминг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lowercase 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n-grams + TF-IDF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word2vec (GloVe, fasttext)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BERT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77" name="Google Shape;777;p105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85000" lnSpcReduction="20000"/>
          </a:bodyPr>
          <a:lstStyle/>
          <a:p>
            <a:pPr indent="-3041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токенизация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лемматизация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стемминг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lowercase 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n-grams + TF-IDF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word2vec (GloVe, fasttext)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BERT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 (2)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83" name="Google Shape;783;p106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77500" lnSpcReduction="20000"/>
          </a:bodyPr>
          <a:lstStyle/>
          <a:p>
            <a:pPr indent="-29749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2974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токенизация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лемматизация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стемминг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lowercase 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n-grams + TF-IDF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word2vec (GloVe, fasttext)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BERT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 (2)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модель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 мне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89" name="Google Shape;789;p107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70000" lnSpcReduction="20000"/>
          </a:bodyPr>
          <a:lstStyle/>
          <a:p>
            <a:pPr indent="-29083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2908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токенизация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лемматизация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стемминг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lowercase 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2908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n-grams + TF-IDF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word2vec (GloVe, fasttext)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BERT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 (2)</a:t>
            </a:r>
            <a:endParaRPr/>
          </a:p>
          <a:p>
            <a:pPr indent="-2908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модель</a:t>
            </a:r>
            <a:r>
              <a:rPr lang="ru"/>
              <a:t> 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classical ML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795" name="Google Shape;795;p10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70000" lnSpcReduction="20000"/>
          </a:bodyPr>
          <a:lstStyle/>
          <a:p>
            <a:pPr indent="-29083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2908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токенизация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лемматизация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стемминг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lowercase 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2908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n-grams + TF-IDF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word2vec (GloVe, fasttext)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BERT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 (2)</a:t>
            </a:r>
            <a:endParaRPr/>
          </a:p>
          <a:p>
            <a:pPr indent="-2908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модель</a:t>
            </a:r>
            <a:r>
              <a:rPr lang="ru"/>
              <a:t> 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classical ML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deep learning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801" name="Google Shape;801;p109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62500" lnSpcReduction="10000"/>
          </a:bodyPr>
          <a:lstStyle/>
          <a:p>
            <a:pPr indent="-28416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2841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токенизация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лемматизация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стемминг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lowercase 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n-grams + TF-IDF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word2vec (GloVe, fasttext)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BERT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 (2)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модель</a:t>
            </a:r>
            <a:r>
              <a:rPr lang="ru"/>
              <a:t> 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classical ML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deep learning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heuristics/patterns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60"/>
              <a:t>Итак, классический процесс распознавания интентов можно разделить на следующие шаги:</a:t>
            </a:r>
            <a:endParaRPr sz="1460"/>
          </a:p>
        </p:txBody>
      </p:sp>
      <p:sp>
        <p:nvSpPr>
          <p:cNvPr id="807" name="Google Shape;807;p11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62500" lnSpcReduction="20000"/>
          </a:bodyPr>
          <a:lstStyle/>
          <a:p>
            <a:pPr indent="-28416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поиск</a:t>
            </a:r>
            <a:r>
              <a:rPr lang="ru"/>
              <a:t> </a:t>
            </a:r>
            <a:r>
              <a:rPr b="1" lang="ru"/>
              <a:t>данных</a:t>
            </a:r>
            <a:endParaRPr b="1"/>
          </a:p>
          <a:p>
            <a:pPr indent="-2841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подготовка данных</a:t>
            </a:r>
            <a:endParaRPr b="1"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токенизация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лемматизация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стемминг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исправление опечаток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пунктуации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удаление стоп-слов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lowercase 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выделение признаков/векторизация</a:t>
            </a:r>
            <a:endParaRPr b="1"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n-grams + TF-IDF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word2vec (GloVe, fasttext)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BERT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все что вашей душеньке и модели угодно! (2)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ru"/>
              <a:t>модель</a:t>
            </a:r>
            <a:r>
              <a:rPr lang="ru"/>
              <a:t> 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classical ML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deep learning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heuristics/patterns</a:t>
            </a:r>
            <a:endParaRPr/>
          </a:p>
          <a:p>
            <a:pPr indent="-2841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ru"/>
              <a:t>… и снова все что вашей душеньке и модели угодно! (3)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/>
              <a:t>Н</a:t>
            </a:r>
            <a:r>
              <a:rPr lang="ru" sz="1800"/>
              <a:t>а деле может происходить разное! </a:t>
            </a:r>
            <a:endParaRPr sz="1800"/>
          </a:p>
        </p:txBody>
      </p:sp>
      <p:sp>
        <p:nvSpPr>
          <p:cNvPr id="813" name="Google Shape;813;p111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rule-based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		</a:t>
            </a:r>
            <a:r>
              <a:rPr lang="ru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</a:rPr>
              <a:t> * you * [most] (amazing/gorgeous/fantastic) *</a:t>
            </a:r>
            <a:endParaRPr>
              <a:solidFill>
                <a:srgbClr val="0563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1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/>
              <a:t>На деле может происходить разное! </a:t>
            </a:r>
            <a:endParaRPr sz="1800"/>
          </a:p>
        </p:txBody>
      </p:sp>
      <p:sp>
        <p:nvSpPr>
          <p:cNvPr id="819" name="Google Shape;819;p11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rule-based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		</a:t>
            </a:r>
            <a:r>
              <a:rPr lang="ru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</a:rPr>
              <a:t> * you * [most] (amazing/gorgeous/fantastic) *</a:t>
            </a:r>
            <a:endParaRPr>
              <a:solidFill>
                <a:srgbClr val="0563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semantic-similarity/ranking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				</a:t>
            </a:r>
            <a:r>
              <a:rPr lang="ru">
                <a:solidFill>
                  <a:srgbClr val="0563C1"/>
                </a:solidFill>
              </a:rPr>
              <a:t>*вопрос* -&gt; *ответ</a:t>
            </a:r>
            <a:r>
              <a:rPr lang="ru">
                <a:solidFill>
                  <a:srgbClr val="0563C1"/>
                </a:solidFill>
              </a:rPr>
              <a:t>*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/>
              <a:t>На деле может происходить разное! </a:t>
            </a:r>
            <a:endParaRPr sz="1800"/>
          </a:p>
        </p:txBody>
      </p:sp>
      <p:sp>
        <p:nvSpPr>
          <p:cNvPr id="825" name="Google Shape;825;p11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rule-based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		</a:t>
            </a:r>
            <a:r>
              <a:rPr lang="ru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</a:rPr>
              <a:t> * you * [most] (amazing/gorgeous/fantastic) *</a:t>
            </a:r>
            <a:endParaRPr>
              <a:solidFill>
                <a:srgbClr val="0563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semantic-similarity/ranking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				</a:t>
            </a:r>
            <a:r>
              <a:rPr lang="ru">
                <a:solidFill>
                  <a:srgbClr val="0563C1"/>
                </a:solidFill>
              </a:rPr>
              <a:t>*вопрос* -&gt; *ответ*</a:t>
            </a:r>
            <a:endParaRPr>
              <a:solidFill>
                <a:srgbClr val="0563C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традиционная классификация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					*time to ML*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275" y="2910375"/>
            <a:ext cx="3121350" cy="17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/>
              <a:t>На деле может происходить разное! </a:t>
            </a:r>
            <a:endParaRPr sz="1800"/>
          </a:p>
        </p:txBody>
      </p:sp>
      <p:sp>
        <p:nvSpPr>
          <p:cNvPr id="832" name="Google Shape;832;p114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rule-based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		</a:t>
            </a:r>
            <a:r>
              <a:rPr lang="ru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</a:rPr>
              <a:t> * you * [most] (amazing/gorgeous/fantastic) *</a:t>
            </a:r>
            <a:endParaRPr>
              <a:solidFill>
                <a:srgbClr val="0563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semantic-similarity/ranking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				</a:t>
            </a:r>
            <a:r>
              <a:rPr lang="ru">
                <a:solidFill>
                  <a:srgbClr val="0563C1"/>
                </a:solidFill>
              </a:rPr>
              <a:t>*вопрос* -&gt; *ответ*</a:t>
            </a:r>
            <a:endParaRPr>
              <a:solidFill>
                <a:srgbClr val="0563C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традиционная классификация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63C1"/>
                </a:solidFill>
              </a:rPr>
              <a:t>					*time to ML*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3" name="Google Shape;83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025" y="2218575"/>
            <a:ext cx="3041350" cy="3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это ещё не всё!</a:t>
            </a:r>
            <a:endParaRPr/>
          </a:p>
        </p:txBody>
      </p:sp>
      <p:sp>
        <p:nvSpPr>
          <p:cNvPr id="839" name="Google Shape;839;p115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Распознавание интентов в NLU-модуле - не обязательно состоит из одной модели. Часто это пайплайн, или что-то вроде ансамбля (отличается от реализации к реализации).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это ещё не всё!</a:t>
            </a:r>
            <a:endParaRPr/>
          </a:p>
        </p:txBody>
      </p:sp>
      <p:sp>
        <p:nvSpPr>
          <p:cNvPr id="845" name="Google Shape;845;p116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Распознавание интентов в NLU-модуле - не обязательно состоит из одной модели. Часто это пайплайн, или что-то вроде ансамбля (отличается от реализации к реализации).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на “</a:t>
            </a:r>
            <a:r>
              <a:rPr lang="ru">
                <a:solidFill>
                  <a:srgbClr val="0563C1"/>
                </a:solidFill>
              </a:rPr>
              <a:t>крупнозерные</a:t>
            </a:r>
            <a:r>
              <a:rPr lang="ru"/>
              <a:t>” тематики можно вешать тяжелые модели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на “</a:t>
            </a:r>
            <a:r>
              <a:rPr lang="ru">
                <a:solidFill>
                  <a:srgbClr val="0563C1"/>
                </a:solidFill>
              </a:rPr>
              <a:t>мелкозерные</a:t>
            </a:r>
            <a:r>
              <a:rPr lang="ru"/>
              <a:t>” что-то узкое типа регулярок и шаблонов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такая эта Даша Сердюк?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521500" y="1612896"/>
            <a:ext cx="8100900" cy="31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CS в бакалавриате в ПГНИУ, DS в магистратуре Питерской Вышки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7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Сделаем 5-секундную передышку </a:t>
            </a:r>
            <a:endParaRPr/>
          </a:p>
        </p:txBody>
      </p:sp>
      <p:sp>
        <p:nvSpPr>
          <p:cNvPr id="851" name="Google Shape;851;p117"/>
          <p:cNvSpPr txBox="1"/>
          <p:nvPr>
            <p:ph idx="1" type="body"/>
          </p:nvPr>
        </p:nvSpPr>
        <p:spPr>
          <a:xfrm>
            <a:off x="521494" y="1612909"/>
            <a:ext cx="8100900" cy="208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и перейдем к NER</a:t>
            </a:r>
            <a:endParaRPr/>
          </a:p>
        </p:txBody>
      </p:sp>
      <p:pic>
        <p:nvPicPr>
          <p:cNvPr id="852" name="Google Shape;85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275" y="1693075"/>
            <a:ext cx="4796576" cy="31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8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</a:t>
            </a:r>
            <a:endParaRPr/>
          </a:p>
        </p:txBody>
      </p:sp>
      <p:sp>
        <p:nvSpPr>
          <p:cNvPr id="858" name="Google Shape;858;p118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Мало понять, что вообще происходит в реплике пользователя, надо ещё и понять, о чем конкретно речь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заказать пиццу </a:t>
            </a:r>
            <a:r>
              <a:rPr lang="ru">
                <a:solidFill>
                  <a:srgbClr val="0563C1"/>
                </a:solidFill>
              </a:rPr>
              <a:t>КАКУЮ</a:t>
            </a:r>
            <a:r>
              <a:rPr lang="ru"/>
              <a:t>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отправить </a:t>
            </a:r>
            <a:r>
              <a:rPr lang="ru">
                <a:solidFill>
                  <a:srgbClr val="0563C1"/>
                </a:solidFill>
              </a:rPr>
              <a:t>СКОЛЬКО</a:t>
            </a:r>
            <a:r>
              <a:rPr lang="ru"/>
              <a:t> рублей на </a:t>
            </a:r>
            <a:r>
              <a:rPr lang="ru">
                <a:solidFill>
                  <a:srgbClr val="0563C1"/>
                </a:solidFill>
              </a:rPr>
              <a:t>КАКОЙ</a:t>
            </a:r>
            <a:r>
              <a:rPr lang="ru"/>
              <a:t> номер телефона?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включить песню </a:t>
            </a:r>
            <a:r>
              <a:rPr lang="ru">
                <a:solidFill>
                  <a:srgbClr val="0563C1"/>
                </a:solidFill>
              </a:rPr>
              <a:t>КАКОГО</a:t>
            </a:r>
            <a:r>
              <a:rPr lang="ru"/>
              <a:t> исполнителя?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9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</a:t>
            </a:r>
            <a:endParaRPr/>
          </a:p>
        </p:txBody>
      </p:sp>
      <p:sp>
        <p:nvSpPr>
          <p:cNvPr id="864" name="Google Shape;864;p119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именованная сущность - набор слов, объединенный общей характеристикой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0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</a:t>
            </a:r>
            <a:endParaRPr/>
          </a:p>
        </p:txBody>
      </p:sp>
      <p:sp>
        <p:nvSpPr>
          <p:cNvPr id="870" name="Google Shape;870;p120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именованная сущность - набор слов, объединенный общей характеристикой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неформально можно разделить на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>
                <a:solidFill>
                  <a:srgbClr val="0563C1"/>
                </a:solidFill>
              </a:rPr>
              <a:t>общеупотребимые</a:t>
            </a:r>
            <a:r>
              <a:rPr lang="ru"/>
              <a:t> (номер телефона, город)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1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</a:t>
            </a:r>
            <a:endParaRPr/>
          </a:p>
        </p:txBody>
      </p:sp>
      <p:sp>
        <p:nvSpPr>
          <p:cNvPr id="876" name="Google Shape;876;p121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именованная сущность - набор слов, объединенный общей характеристикой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неформально можно разделить на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общеупотребимые (номер телефона, город)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>
                <a:solidFill>
                  <a:srgbClr val="0563C1"/>
                </a:solidFill>
              </a:rPr>
              <a:t>доменные</a:t>
            </a:r>
            <a:r>
              <a:rPr lang="ru"/>
              <a:t> (соусы к картошке, названия кредитов в банке и тд)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2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882" name="Google Shape;882;p122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3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888" name="Google Shape;888;p123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4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894" name="Google Shape;894;p124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5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900" name="Google Shape;900;p125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регулярками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6"/>
          <p:cNvSpPr txBox="1"/>
          <p:nvPr>
            <p:ph type="title"/>
          </p:nvPr>
        </p:nvSpPr>
        <p:spPr>
          <a:xfrm>
            <a:off x="521494" y="357188"/>
            <a:ext cx="8100900" cy="615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NER может решаться</a:t>
            </a:r>
            <a:endParaRPr/>
          </a:p>
        </p:txBody>
      </p:sp>
      <p:sp>
        <p:nvSpPr>
          <p:cNvPr id="906" name="Google Shape;906;p126"/>
          <p:cNvSpPr txBox="1"/>
          <p:nvPr>
            <p:ph idx="1" type="body"/>
          </p:nvPr>
        </p:nvSpPr>
        <p:spPr>
          <a:xfrm>
            <a:off x="521500" y="1200401"/>
            <a:ext cx="8100900" cy="3484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словарями (города, к примеру)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грамматиками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регулярками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"/>
              <a:t>ML (CRF, LSTM ...)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60C2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